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24"/>
  </p:notesMasterIdLst>
  <p:sldIdLst>
    <p:sldId id="256" r:id="rId2"/>
    <p:sldId id="261" r:id="rId3"/>
    <p:sldId id="259" r:id="rId4"/>
    <p:sldId id="257" r:id="rId5"/>
    <p:sldId id="258" r:id="rId6"/>
    <p:sldId id="262" r:id="rId7"/>
    <p:sldId id="263" r:id="rId8"/>
    <p:sldId id="264" r:id="rId9"/>
    <p:sldId id="265" r:id="rId10"/>
    <p:sldId id="268" r:id="rId11"/>
    <p:sldId id="266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84398" autoAdjust="0"/>
  </p:normalViewPr>
  <p:slideViewPr>
    <p:cSldViewPr snapToGrid="0">
      <p:cViewPr varScale="1">
        <p:scale>
          <a:sx n="69" d="100"/>
          <a:sy n="69" d="100"/>
        </p:scale>
        <p:origin x="122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ea typeface="+mn-ea"/>
                <a:cs typeface="+mn-cs"/>
              </a:defRPr>
            </a:pPr>
            <a:r>
              <a:rPr lang="en-US" b="1" dirty="0">
                <a:latin typeface="Arial Black" panose="020B0A04020102020204" pitchFamily="34" charset="0"/>
              </a:rPr>
              <a:t>Web Average Order Value (AOV) for Disney Merchandise.</a:t>
            </a:r>
            <a:r>
              <a:rPr lang="en-IN" b="1" baseline="0" dirty="0">
                <a:latin typeface="Arial Black" panose="020B0A04020102020204" pitchFamily="34" charset="0"/>
              </a:rPr>
              <a:t> </a:t>
            </a:r>
          </a:p>
          <a:p>
            <a:pPr>
              <a:defRPr>
                <a:latin typeface="Arial Black" panose="020B0A04020102020204" pitchFamily="34" charset="0"/>
              </a:defRPr>
            </a:pPr>
            <a:r>
              <a:rPr lang="en-US" b="1" dirty="0">
                <a:latin typeface="Arial Black" panose="020B0A04020102020204" pitchFamily="34" charset="0"/>
              </a:rPr>
              <a:t>Mobile and Desktop (Combined) </a:t>
            </a:r>
            <a:endParaRPr lang="en-IN" b="1" dirty="0">
              <a:latin typeface="Arial Black" panose="020B0A04020102020204" pitchFamily="34" charset="0"/>
            </a:endParaRPr>
          </a:p>
        </c:rich>
      </c:tx>
      <c:layout>
        <c:manualLayout>
          <c:xMode val="edge"/>
          <c:yMode val="edge"/>
          <c:x val="0.13934197191699274"/>
          <c:y val="2.99364646246872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MSM (US $)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9 Months before Covid
(From August 2019 to April 2020)</c:v>
                </c:pt>
                <c:pt idx="1">
                  <c:v>1st 9 Months During Covid
(From May 2020 to January 2021)</c:v>
                </c:pt>
                <c:pt idx="2">
                  <c:v>2nd 9 Months during Covid without MSM
(From February 2021 to Early September 2021)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701</c:v>
                </c:pt>
                <c:pt idx="1">
                  <c:v>647.33000000000004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73-4982-A015-42AE454D9C3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LSM  (US $)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9 Months before Covid
(From August 2019 to April 2020)</c:v>
                </c:pt>
                <c:pt idx="1">
                  <c:v>1st 9 Months During Covid
(From May 2020 to January 2021)</c:v>
                </c:pt>
                <c:pt idx="2">
                  <c:v>2nd 9 Months during Covid without MSM
(From February 2021 to Early September 2021)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415</c:v>
                </c:pt>
                <c:pt idx="1">
                  <c:v>574</c:v>
                </c:pt>
                <c:pt idx="2">
                  <c:v>532.66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73-4982-A015-42AE454D9C3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NSM   (US $)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9 Months before Covid
(From August 2019 to April 2020)</c:v>
                </c:pt>
                <c:pt idx="1">
                  <c:v>1st 9 Months During Covid
(From May 2020 to January 2021)</c:v>
                </c:pt>
                <c:pt idx="2">
                  <c:v>2nd 9 Months during Covid without MSM
(From February 2021 to Early September 2021)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423.1</c:v>
                </c:pt>
                <c:pt idx="1">
                  <c:v>465.12</c:v>
                </c:pt>
                <c:pt idx="2">
                  <c:v>525.20000000000005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E73-4982-A015-42AE454D9C3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624691888"/>
        <c:axId val="624687624"/>
      </c:barChart>
      <c:catAx>
        <c:axId val="624691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4687624"/>
        <c:crosses val="autoZero"/>
        <c:auto val="1"/>
        <c:lblAlgn val="ctr"/>
        <c:lblOffset val="100"/>
        <c:noMultiLvlLbl val="0"/>
      </c:catAx>
      <c:valAx>
        <c:axId val="624687624"/>
        <c:scaling>
          <c:orientation val="minMax"/>
        </c:scaling>
        <c:delete val="0"/>
        <c:axPos val="l"/>
        <c:majorGridlines>
          <c:spPr>
            <a:ln w="19050" cap="flat" cmpd="sng" algn="ctr">
              <a:solidFill>
                <a:schemeClr val="bg1">
                  <a:alpha val="19000"/>
                </a:schemeClr>
              </a:solidFill>
              <a:prstDash val="sys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46918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0364495798319329"/>
          <c:y val="0.92860015203001034"/>
          <c:w val="0.63717787114845936"/>
          <c:h val="5.7337348835054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E5F898-FDDA-4E0E-A40C-09585334BA67}" type="doc">
      <dgm:prSet loTypeId="urn:microsoft.com/office/officeart/2005/8/layout/radial6" loCatId="relationship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EB33B08-F654-427B-910E-3233B0ECA672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1600" b="1" dirty="0">
              <a:solidFill>
                <a:schemeClr val="bg1"/>
              </a:solidFill>
            </a:rPr>
            <a:t>Web Average Order Value</a:t>
          </a:r>
        </a:p>
        <a:p>
          <a:r>
            <a:rPr lang="en-US" sz="1600" b="1" dirty="0">
              <a:solidFill>
                <a:schemeClr val="bg1"/>
              </a:solidFill>
            </a:rPr>
            <a:t>(AOV)</a:t>
          </a:r>
          <a:endParaRPr lang="en-IN" sz="1600" b="1" dirty="0">
            <a:solidFill>
              <a:schemeClr val="bg1"/>
            </a:solidFill>
          </a:endParaRPr>
        </a:p>
      </dgm:t>
    </dgm:pt>
    <dgm:pt modelId="{FFC4C6E7-FDE2-4AC8-B0B9-746AE82F1471}" type="parTrans" cxnId="{1E064493-2E05-4DAF-8889-BF1A1F385172}">
      <dgm:prSet/>
      <dgm:spPr/>
      <dgm:t>
        <a:bodyPr/>
        <a:lstStyle/>
        <a:p>
          <a:endParaRPr lang="en-IN"/>
        </a:p>
      </dgm:t>
    </dgm:pt>
    <dgm:pt modelId="{865729B6-2F79-409C-B5AE-CF300DBD8F7D}" type="sibTrans" cxnId="{1E064493-2E05-4DAF-8889-BF1A1F385172}">
      <dgm:prSet/>
      <dgm:spPr/>
      <dgm:t>
        <a:bodyPr/>
        <a:lstStyle/>
        <a:p>
          <a:endParaRPr lang="en-IN"/>
        </a:p>
      </dgm:t>
    </dgm:pt>
    <dgm:pt modelId="{069A7D0B-782A-43BC-8912-DD9B3611482A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050" b="1" dirty="0">
              <a:solidFill>
                <a:schemeClr val="bg1"/>
              </a:solidFill>
            </a:rPr>
            <a:t>Most Seasonal Months</a:t>
          </a:r>
        </a:p>
        <a:p>
          <a:r>
            <a:rPr lang="en-US" sz="1050" b="1" dirty="0">
              <a:solidFill>
                <a:schemeClr val="bg1"/>
              </a:solidFill>
            </a:rPr>
            <a:t>(MSM)</a:t>
          </a:r>
          <a:endParaRPr lang="en-IN" sz="1050" b="1" dirty="0">
            <a:solidFill>
              <a:schemeClr val="bg1"/>
            </a:solidFill>
          </a:endParaRPr>
        </a:p>
      </dgm:t>
    </dgm:pt>
    <dgm:pt modelId="{62F59DE1-1CCA-4D38-B99F-A4EC1EA16C7E}" type="parTrans" cxnId="{127E99BD-06EC-467A-B592-D3C4A5CA33E5}">
      <dgm:prSet/>
      <dgm:spPr/>
      <dgm:t>
        <a:bodyPr/>
        <a:lstStyle/>
        <a:p>
          <a:endParaRPr lang="en-IN"/>
        </a:p>
      </dgm:t>
    </dgm:pt>
    <dgm:pt modelId="{8653770E-D730-4417-9AF1-A652764D23BC}" type="sibTrans" cxnId="{127E99BD-06EC-467A-B592-D3C4A5CA33E5}">
      <dgm:prSet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endParaRPr lang="en-IN"/>
        </a:p>
      </dgm:t>
    </dgm:pt>
    <dgm:pt modelId="{26806FF9-E79E-403E-8FD4-1D6F508183DC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1200" b="1" dirty="0">
              <a:solidFill>
                <a:schemeClr val="tx1"/>
              </a:solidFill>
            </a:rPr>
            <a:t>Less Seasonal Months</a:t>
          </a:r>
        </a:p>
        <a:p>
          <a:r>
            <a:rPr lang="en-US" sz="1200" b="1" dirty="0">
              <a:solidFill>
                <a:schemeClr val="tx1"/>
              </a:solidFill>
            </a:rPr>
            <a:t>(LSM)</a:t>
          </a:r>
          <a:endParaRPr lang="en-IN" sz="1200" b="1" dirty="0">
            <a:solidFill>
              <a:schemeClr val="tx1"/>
            </a:solidFill>
          </a:endParaRPr>
        </a:p>
      </dgm:t>
    </dgm:pt>
    <dgm:pt modelId="{8F35E37A-7EE3-4203-91A5-5FC5618217AC}" type="parTrans" cxnId="{D8E89376-047D-45F5-8FC8-AFE4E95DBEC3}">
      <dgm:prSet/>
      <dgm:spPr/>
      <dgm:t>
        <a:bodyPr/>
        <a:lstStyle/>
        <a:p>
          <a:endParaRPr lang="en-IN"/>
        </a:p>
      </dgm:t>
    </dgm:pt>
    <dgm:pt modelId="{177BAC4E-63D1-472A-BA8D-800D0F2611E1}" type="sibTrans" cxnId="{D8E89376-047D-45F5-8FC8-AFE4E95DBEC3}">
      <dgm:prSet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endParaRPr lang="en-IN"/>
        </a:p>
      </dgm:t>
    </dgm:pt>
    <dgm:pt modelId="{B679F524-DA84-442E-B778-16CF96B69237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200" b="1" dirty="0">
              <a:solidFill>
                <a:schemeClr val="tx1"/>
              </a:solidFill>
            </a:rPr>
            <a:t>Non Seasonal Months</a:t>
          </a:r>
        </a:p>
        <a:p>
          <a:r>
            <a:rPr lang="en-US" sz="1200" b="1" dirty="0">
              <a:solidFill>
                <a:schemeClr val="tx1"/>
              </a:solidFill>
            </a:rPr>
            <a:t>(NSM)</a:t>
          </a:r>
          <a:endParaRPr lang="en-IN" sz="1200" b="1" dirty="0">
            <a:solidFill>
              <a:schemeClr val="tx1"/>
            </a:solidFill>
          </a:endParaRPr>
        </a:p>
      </dgm:t>
    </dgm:pt>
    <dgm:pt modelId="{2E5C5976-C581-4FCF-A5A7-6BDD3F2A40F5}" type="parTrans" cxnId="{CB797905-DE78-45C7-98DC-E6F70B9B4E40}">
      <dgm:prSet/>
      <dgm:spPr/>
      <dgm:t>
        <a:bodyPr/>
        <a:lstStyle/>
        <a:p>
          <a:endParaRPr lang="en-IN"/>
        </a:p>
      </dgm:t>
    </dgm:pt>
    <dgm:pt modelId="{2C385C7D-70BA-4461-B16F-2F497B0CDC23}" type="sibTrans" cxnId="{CB797905-DE78-45C7-98DC-E6F70B9B4E40}">
      <dgm:prSet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endParaRPr lang="en-IN"/>
        </a:p>
      </dgm:t>
    </dgm:pt>
    <dgm:pt modelId="{6E46D7F8-745E-41E7-9DCF-99912E361407}" type="pres">
      <dgm:prSet presAssocID="{2AE5F898-FDDA-4E0E-A40C-09585334BA67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894DF0E-D34A-4251-9136-92A0AB7F7B33}" type="pres">
      <dgm:prSet presAssocID="{8EB33B08-F654-427B-910E-3233B0ECA672}" presName="centerShape" presStyleLbl="node0" presStyleIdx="0" presStyleCnt="1" custScaleX="113540" custScaleY="128263" custLinFactNeighborX="380" custLinFactNeighborY="1427"/>
      <dgm:spPr/>
    </dgm:pt>
    <dgm:pt modelId="{3E684B75-1E5E-4F50-B702-212A7999102E}" type="pres">
      <dgm:prSet presAssocID="{069A7D0B-782A-43BC-8912-DD9B3611482A}" presName="node" presStyleLbl="node1" presStyleIdx="0" presStyleCnt="3" custScaleX="112603" custScaleY="110250">
        <dgm:presLayoutVars>
          <dgm:bulletEnabled val="1"/>
        </dgm:presLayoutVars>
      </dgm:prSet>
      <dgm:spPr/>
    </dgm:pt>
    <dgm:pt modelId="{89497F41-AF57-40EF-ADE1-255209759C7C}" type="pres">
      <dgm:prSet presAssocID="{069A7D0B-782A-43BC-8912-DD9B3611482A}" presName="dummy" presStyleCnt="0"/>
      <dgm:spPr/>
    </dgm:pt>
    <dgm:pt modelId="{C7FF730E-D2B7-4C6F-816F-4BC07E8CF32F}" type="pres">
      <dgm:prSet presAssocID="{8653770E-D730-4417-9AF1-A652764D23BC}" presName="sibTrans" presStyleLbl="sibTrans2D1" presStyleIdx="0" presStyleCnt="3"/>
      <dgm:spPr/>
    </dgm:pt>
    <dgm:pt modelId="{8C9A1EF7-A1CF-4B47-B0DD-964AA96C1FD6}" type="pres">
      <dgm:prSet presAssocID="{26806FF9-E79E-403E-8FD4-1D6F508183DC}" presName="node" presStyleLbl="node1" presStyleIdx="1" presStyleCnt="3" custScaleX="110872" custScaleY="119953">
        <dgm:presLayoutVars>
          <dgm:bulletEnabled val="1"/>
        </dgm:presLayoutVars>
      </dgm:prSet>
      <dgm:spPr/>
    </dgm:pt>
    <dgm:pt modelId="{210C6728-91C7-4AB3-AB72-831C7C64060C}" type="pres">
      <dgm:prSet presAssocID="{26806FF9-E79E-403E-8FD4-1D6F508183DC}" presName="dummy" presStyleCnt="0"/>
      <dgm:spPr/>
    </dgm:pt>
    <dgm:pt modelId="{F0606A28-0E6D-40C7-A19D-9C449E9B75C8}" type="pres">
      <dgm:prSet presAssocID="{177BAC4E-63D1-472A-BA8D-800D0F2611E1}" presName="sibTrans" presStyleLbl="sibTrans2D1" presStyleIdx="1" presStyleCnt="3"/>
      <dgm:spPr/>
    </dgm:pt>
    <dgm:pt modelId="{63111285-E69B-4AA6-AB0C-ABDCFDF1C8FA}" type="pres">
      <dgm:prSet presAssocID="{B679F524-DA84-442E-B778-16CF96B69237}" presName="node" presStyleLbl="node1" presStyleIdx="2" presStyleCnt="3" custScaleX="117430" custScaleY="132272">
        <dgm:presLayoutVars>
          <dgm:bulletEnabled val="1"/>
        </dgm:presLayoutVars>
      </dgm:prSet>
      <dgm:spPr/>
    </dgm:pt>
    <dgm:pt modelId="{83C1E141-665C-4156-88BA-5A27924FE215}" type="pres">
      <dgm:prSet presAssocID="{B679F524-DA84-442E-B778-16CF96B69237}" presName="dummy" presStyleCnt="0"/>
      <dgm:spPr/>
    </dgm:pt>
    <dgm:pt modelId="{5BE97184-4FB8-4D9B-A1C9-5944A71CAF32}" type="pres">
      <dgm:prSet presAssocID="{2C385C7D-70BA-4461-B16F-2F497B0CDC23}" presName="sibTrans" presStyleLbl="sibTrans2D1" presStyleIdx="2" presStyleCnt="3"/>
      <dgm:spPr/>
    </dgm:pt>
  </dgm:ptLst>
  <dgm:cxnLst>
    <dgm:cxn modelId="{D95ED400-7E5D-4A71-9799-1234962BEDA7}" type="presOf" srcId="{069A7D0B-782A-43BC-8912-DD9B3611482A}" destId="{3E684B75-1E5E-4F50-B702-212A7999102E}" srcOrd="0" destOrd="0" presId="urn:microsoft.com/office/officeart/2005/8/layout/radial6"/>
    <dgm:cxn modelId="{F262FC02-363A-42A4-AE66-EE404BB6CA66}" type="presOf" srcId="{2AE5F898-FDDA-4E0E-A40C-09585334BA67}" destId="{6E46D7F8-745E-41E7-9DCF-99912E361407}" srcOrd="0" destOrd="0" presId="urn:microsoft.com/office/officeart/2005/8/layout/radial6"/>
    <dgm:cxn modelId="{CB797905-DE78-45C7-98DC-E6F70B9B4E40}" srcId="{8EB33B08-F654-427B-910E-3233B0ECA672}" destId="{B679F524-DA84-442E-B778-16CF96B69237}" srcOrd="2" destOrd="0" parTransId="{2E5C5976-C581-4FCF-A5A7-6BDD3F2A40F5}" sibTransId="{2C385C7D-70BA-4461-B16F-2F497B0CDC23}"/>
    <dgm:cxn modelId="{D5762212-3ED2-49C2-BF58-031D03382E4D}" type="presOf" srcId="{2C385C7D-70BA-4461-B16F-2F497B0CDC23}" destId="{5BE97184-4FB8-4D9B-A1C9-5944A71CAF32}" srcOrd="0" destOrd="0" presId="urn:microsoft.com/office/officeart/2005/8/layout/radial6"/>
    <dgm:cxn modelId="{761C2939-CC01-464C-9CBF-9524449D7F43}" type="presOf" srcId="{B679F524-DA84-442E-B778-16CF96B69237}" destId="{63111285-E69B-4AA6-AB0C-ABDCFDF1C8FA}" srcOrd="0" destOrd="0" presId="urn:microsoft.com/office/officeart/2005/8/layout/radial6"/>
    <dgm:cxn modelId="{745F174E-D7E9-4E6B-9C6A-FA6FB19C6D12}" type="presOf" srcId="{8EB33B08-F654-427B-910E-3233B0ECA672}" destId="{8894DF0E-D34A-4251-9136-92A0AB7F7B33}" srcOrd="0" destOrd="0" presId="urn:microsoft.com/office/officeart/2005/8/layout/radial6"/>
    <dgm:cxn modelId="{B6D8F14F-34C8-472D-807E-095628DC0A11}" type="presOf" srcId="{26806FF9-E79E-403E-8FD4-1D6F508183DC}" destId="{8C9A1EF7-A1CF-4B47-B0DD-964AA96C1FD6}" srcOrd="0" destOrd="0" presId="urn:microsoft.com/office/officeart/2005/8/layout/radial6"/>
    <dgm:cxn modelId="{D8E89376-047D-45F5-8FC8-AFE4E95DBEC3}" srcId="{8EB33B08-F654-427B-910E-3233B0ECA672}" destId="{26806FF9-E79E-403E-8FD4-1D6F508183DC}" srcOrd="1" destOrd="0" parTransId="{8F35E37A-7EE3-4203-91A5-5FC5618217AC}" sibTransId="{177BAC4E-63D1-472A-BA8D-800D0F2611E1}"/>
    <dgm:cxn modelId="{77AFB17A-0F5E-4D3A-88C0-85065233C487}" type="presOf" srcId="{177BAC4E-63D1-472A-BA8D-800D0F2611E1}" destId="{F0606A28-0E6D-40C7-A19D-9C449E9B75C8}" srcOrd="0" destOrd="0" presId="urn:microsoft.com/office/officeart/2005/8/layout/radial6"/>
    <dgm:cxn modelId="{1E064493-2E05-4DAF-8889-BF1A1F385172}" srcId="{2AE5F898-FDDA-4E0E-A40C-09585334BA67}" destId="{8EB33B08-F654-427B-910E-3233B0ECA672}" srcOrd="0" destOrd="0" parTransId="{FFC4C6E7-FDE2-4AC8-B0B9-746AE82F1471}" sibTransId="{865729B6-2F79-409C-B5AE-CF300DBD8F7D}"/>
    <dgm:cxn modelId="{127E99BD-06EC-467A-B592-D3C4A5CA33E5}" srcId="{8EB33B08-F654-427B-910E-3233B0ECA672}" destId="{069A7D0B-782A-43BC-8912-DD9B3611482A}" srcOrd="0" destOrd="0" parTransId="{62F59DE1-1CCA-4D38-B99F-A4EC1EA16C7E}" sibTransId="{8653770E-D730-4417-9AF1-A652764D23BC}"/>
    <dgm:cxn modelId="{8CD320E3-9DFF-46C1-8220-E0EDF83B0DE0}" type="presOf" srcId="{8653770E-D730-4417-9AF1-A652764D23BC}" destId="{C7FF730E-D2B7-4C6F-816F-4BC07E8CF32F}" srcOrd="0" destOrd="0" presId="urn:microsoft.com/office/officeart/2005/8/layout/radial6"/>
    <dgm:cxn modelId="{4E48E6DC-72E7-46DD-9A96-5DABCCB87B43}" type="presParOf" srcId="{6E46D7F8-745E-41E7-9DCF-99912E361407}" destId="{8894DF0E-D34A-4251-9136-92A0AB7F7B33}" srcOrd="0" destOrd="0" presId="urn:microsoft.com/office/officeart/2005/8/layout/radial6"/>
    <dgm:cxn modelId="{D4CD3D76-C750-491A-929B-953DB5C29176}" type="presParOf" srcId="{6E46D7F8-745E-41E7-9DCF-99912E361407}" destId="{3E684B75-1E5E-4F50-B702-212A7999102E}" srcOrd="1" destOrd="0" presId="urn:microsoft.com/office/officeart/2005/8/layout/radial6"/>
    <dgm:cxn modelId="{1D5B8F72-1C31-48EF-A1CF-B9EA71A5DB5D}" type="presParOf" srcId="{6E46D7F8-745E-41E7-9DCF-99912E361407}" destId="{89497F41-AF57-40EF-ADE1-255209759C7C}" srcOrd="2" destOrd="0" presId="urn:microsoft.com/office/officeart/2005/8/layout/radial6"/>
    <dgm:cxn modelId="{7963A3C6-4780-4AF6-9ACA-113C46E6C3D9}" type="presParOf" srcId="{6E46D7F8-745E-41E7-9DCF-99912E361407}" destId="{C7FF730E-D2B7-4C6F-816F-4BC07E8CF32F}" srcOrd="3" destOrd="0" presId="urn:microsoft.com/office/officeart/2005/8/layout/radial6"/>
    <dgm:cxn modelId="{8D0E9F7E-684B-4722-AF9E-E267B0392EDB}" type="presParOf" srcId="{6E46D7F8-745E-41E7-9DCF-99912E361407}" destId="{8C9A1EF7-A1CF-4B47-B0DD-964AA96C1FD6}" srcOrd="4" destOrd="0" presId="urn:microsoft.com/office/officeart/2005/8/layout/radial6"/>
    <dgm:cxn modelId="{540AFE51-7B54-4F49-97A3-B9CF3A2DDA28}" type="presParOf" srcId="{6E46D7F8-745E-41E7-9DCF-99912E361407}" destId="{210C6728-91C7-4AB3-AB72-831C7C64060C}" srcOrd="5" destOrd="0" presId="urn:microsoft.com/office/officeart/2005/8/layout/radial6"/>
    <dgm:cxn modelId="{0E0FFB6D-90EE-49E9-90D8-367839D9F657}" type="presParOf" srcId="{6E46D7F8-745E-41E7-9DCF-99912E361407}" destId="{F0606A28-0E6D-40C7-A19D-9C449E9B75C8}" srcOrd="6" destOrd="0" presId="urn:microsoft.com/office/officeart/2005/8/layout/radial6"/>
    <dgm:cxn modelId="{1D634553-412B-4E61-98AD-AE300AD0BAC3}" type="presParOf" srcId="{6E46D7F8-745E-41E7-9DCF-99912E361407}" destId="{63111285-E69B-4AA6-AB0C-ABDCFDF1C8FA}" srcOrd="7" destOrd="0" presId="urn:microsoft.com/office/officeart/2005/8/layout/radial6"/>
    <dgm:cxn modelId="{7F1199A9-E7E0-4731-9906-5200CF4599FD}" type="presParOf" srcId="{6E46D7F8-745E-41E7-9DCF-99912E361407}" destId="{83C1E141-665C-4156-88BA-5A27924FE215}" srcOrd="8" destOrd="0" presId="urn:microsoft.com/office/officeart/2005/8/layout/radial6"/>
    <dgm:cxn modelId="{D46E7CC0-99C1-46D5-99B0-9FB90247886E}" type="presParOf" srcId="{6E46D7F8-745E-41E7-9DCF-99912E361407}" destId="{5BE97184-4FB8-4D9B-A1C9-5944A71CAF32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E70BDE-0CDC-4D2A-B0D5-1E5AC956D516}" type="doc">
      <dgm:prSet loTypeId="urn:microsoft.com/office/officeart/2005/8/layout/hList1" loCatId="list" qsTypeId="urn:microsoft.com/office/officeart/2005/8/quickstyle/3d3" qsCatId="3D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C6515257-5E58-49F9-B07A-4CD0A2C01B2F}">
      <dgm:prSet phldrT="[Text]"/>
      <dgm:spPr/>
      <dgm:t>
        <a:bodyPr/>
        <a:lstStyle/>
        <a:p>
          <a:r>
            <a:rPr lang="en-US" b="1" dirty="0"/>
            <a:t>Most Seasonal months (MSM) </a:t>
          </a:r>
          <a:endParaRPr lang="en-IN" b="1" dirty="0"/>
        </a:p>
      </dgm:t>
    </dgm:pt>
    <dgm:pt modelId="{6881A465-EA2A-4DC0-9BC8-95FC54974C6E}" type="parTrans" cxnId="{594CAF03-645B-4765-A1B8-0DECC673CA6E}">
      <dgm:prSet/>
      <dgm:spPr/>
      <dgm:t>
        <a:bodyPr/>
        <a:lstStyle/>
        <a:p>
          <a:endParaRPr lang="en-IN"/>
        </a:p>
      </dgm:t>
    </dgm:pt>
    <dgm:pt modelId="{EA8BFCB2-3ACA-4DF4-AC79-07B7020760AA}" type="sibTrans" cxnId="{594CAF03-645B-4765-A1B8-0DECC673CA6E}">
      <dgm:prSet/>
      <dgm:spPr/>
      <dgm:t>
        <a:bodyPr/>
        <a:lstStyle/>
        <a:p>
          <a:endParaRPr lang="en-IN"/>
        </a:p>
      </dgm:t>
    </dgm:pt>
    <dgm:pt modelId="{B0D4E202-B14C-44F4-BC3A-279CEAF50293}">
      <dgm:prSet phldrT="[Text]" custT="1"/>
      <dgm:spPr/>
      <dgm:t>
        <a:bodyPr/>
        <a:lstStyle/>
        <a:p>
          <a:r>
            <a:rPr lang="en-US" sz="1050" b="1" dirty="0"/>
            <a:t>October</a:t>
          </a:r>
          <a:endParaRPr lang="en-IN" sz="1050" b="1" dirty="0"/>
        </a:p>
      </dgm:t>
    </dgm:pt>
    <dgm:pt modelId="{0079777C-0462-4766-99CB-5D161342DE37}" type="parTrans" cxnId="{BD4F4DFB-A525-4579-BFAD-0CCCBECBD4D2}">
      <dgm:prSet/>
      <dgm:spPr/>
      <dgm:t>
        <a:bodyPr/>
        <a:lstStyle/>
        <a:p>
          <a:endParaRPr lang="en-IN"/>
        </a:p>
      </dgm:t>
    </dgm:pt>
    <dgm:pt modelId="{47E71694-936B-412F-894A-129B78C9E7E2}" type="sibTrans" cxnId="{BD4F4DFB-A525-4579-BFAD-0CCCBECBD4D2}">
      <dgm:prSet/>
      <dgm:spPr/>
      <dgm:t>
        <a:bodyPr/>
        <a:lstStyle/>
        <a:p>
          <a:endParaRPr lang="en-IN"/>
        </a:p>
      </dgm:t>
    </dgm:pt>
    <dgm:pt modelId="{14996521-A125-4FAB-8361-6E484D60262F}">
      <dgm:prSet phldrT="[Text]" custT="1"/>
      <dgm:spPr/>
      <dgm:t>
        <a:bodyPr/>
        <a:lstStyle/>
        <a:p>
          <a:r>
            <a:rPr lang="en-US" sz="1050" b="1" dirty="0"/>
            <a:t>November</a:t>
          </a:r>
          <a:endParaRPr lang="en-IN" sz="1050" b="1" dirty="0"/>
        </a:p>
      </dgm:t>
    </dgm:pt>
    <dgm:pt modelId="{6F13910C-B3C4-442A-B421-2ABE56139D2D}" type="parTrans" cxnId="{12F89135-1EA1-4999-A0BE-6431A90428A6}">
      <dgm:prSet/>
      <dgm:spPr/>
      <dgm:t>
        <a:bodyPr/>
        <a:lstStyle/>
        <a:p>
          <a:endParaRPr lang="en-IN"/>
        </a:p>
      </dgm:t>
    </dgm:pt>
    <dgm:pt modelId="{BD239179-8889-4B2E-A0E7-F2740E151232}" type="sibTrans" cxnId="{12F89135-1EA1-4999-A0BE-6431A90428A6}">
      <dgm:prSet/>
      <dgm:spPr/>
      <dgm:t>
        <a:bodyPr/>
        <a:lstStyle/>
        <a:p>
          <a:endParaRPr lang="en-IN"/>
        </a:p>
      </dgm:t>
    </dgm:pt>
    <dgm:pt modelId="{8A6EABF0-5C7F-483E-9B8B-F5F740B28A9E}">
      <dgm:prSet phldrT="[Text]"/>
      <dgm:spPr/>
      <dgm:t>
        <a:bodyPr/>
        <a:lstStyle/>
        <a:p>
          <a:r>
            <a:rPr lang="en-US" b="1" dirty="0"/>
            <a:t>April</a:t>
          </a:r>
          <a:endParaRPr lang="en-IN" b="1" dirty="0"/>
        </a:p>
      </dgm:t>
    </dgm:pt>
    <dgm:pt modelId="{2517F4D4-9A34-4274-A881-00B074C9E3CB}" type="parTrans" cxnId="{D7C306DB-3D92-4968-8B20-749972B10271}">
      <dgm:prSet/>
      <dgm:spPr/>
      <dgm:t>
        <a:bodyPr/>
        <a:lstStyle/>
        <a:p>
          <a:endParaRPr lang="en-IN"/>
        </a:p>
      </dgm:t>
    </dgm:pt>
    <dgm:pt modelId="{3E8091CA-9E3A-427C-B810-F0B4296445B2}" type="sibTrans" cxnId="{D7C306DB-3D92-4968-8B20-749972B10271}">
      <dgm:prSet/>
      <dgm:spPr/>
      <dgm:t>
        <a:bodyPr/>
        <a:lstStyle/>
        <a:p>
          <a:endParaRPr lang="en-IN"/>
        </a:p>
      </dgm:t>
    </dgm:pt>
    <dgm:pt modelId="{BDF297B4-4197-4944-8646-DE71F07A6A25}">
      <dgm:prSet phldrT="[Text]"/>
      <dgm:spPr/>
      <dgm:t>
        <a:bodyPr/>
        <a:lstStyle/>
        <a:p>
          <a:r>
            <a:rPr lang="en-US" b="1" dirty="0"/>
            <a:t>June</a:t>
          </a:r>
          <a:endParaRPr lang="en-IN" b="1" dirty="0"/>
        </a:p>
      </dgm:t>
    </dgm:pt>
    <dgm:pt modelId="{38CC91BC-7DC3-4721-A5DF-CE5C779B0697}" type="parTrans" cxnId="{DB012D32-3459-4CB8-A06A-5A9FA3B9FEAD}">
      <dgm:prSet/>
      <dgm:spPr/>
      <dgm:t>
        <a:bodyPr/>
        <a:lstStyle/>
        <a:p>
          <a:endParaRPr lang="en-IN"/>
        </a:p>
      </dgm:t>
    </dgm:pt>
    <dgm:pt modelId="{F9F6B196-C297-4FC0-BF58-C404A7FEEE4C}" type="sibTrans" cxnId="{DB012D32-3459-4CB8-A06A-5A9FA3B9FEAD}">
      <dgm:prSet/>
      <dgm:spPr/>
      <dgm:t>
        <a:bodyPr/>
        <a:lstStyle/>
        <a:p>
          <a:endParaRPr lang="en-IN"/>
        </a:p>
      </dgm:t>
    </dgm:pt>
    <dgm:pt modelId="{C7EE8CC6-03D0-49C8-84CC-F1CDF9EF6986}">
      <dgm:prSet phldrT="[Text]"/>
      <dgm:spPr/>
      <dgm:t>
        <a:bodyPr/>
        <a:lstStyle/>
        <a:p>
          <a:r>
            <a:rPr lang="en-US" b="1" dirty="0"/>
            <a:t>Non Seasonal Months (NSM)</a:t>
          </a:r>
          <a:endParaRPr lang="en-IN" b="1" dirty="0"/>
        </a:p>
      </dgm:t>
    </dgm:pt>
    <dgm:pt modelId="{DBF9E72D-575B-4797-9A3E-ECD73A0496AA}" type="parTrans" cxnId="{A61544F5-BC60-478B-96B5-4114F7F396C9}">
      <dgm:prSet/>
      <dgm:spPr/>
      <dgm:t>
        <a:bodyPr/>
        <a:lstStyle/>
        <a:p>
          <a:endParaRPr lang="en-IN"/>
        </a:p>
      </dgm:t>
    </dgm:pt>
    <dgm:pt modelId="{2816968A-8D3E-4986-8591-D9B58CEAF71D}" type="sibTrans" cxnId="{A61544F5-BC60-478B-96B5-4114F7F396C9}">
      <dgm:prSet/>
      <dgm:spPr/>
      <dgm:t>
        <a:bodyPr/>
        <a:lstStyle/>
        <a:p>
          <a:endParaRPr lang="en-IN"/>
        </a:p>
      </dgm:t>
    </dgm:pt>
    <dgm:pt modelId="{D2175F08-FA38-4059-9CBB-A4A8F23DB3DD}">
      <dgm:prSet phldrT="[Text]"/>
      <dgm:spPr/>
      <dgm:t>
        <a:bodyPr/>
        <a:lstStyle/>
        <a:p>
          <a:r>
            <a:rPr lang="en-US" b="1" dirty="0"/>
            <a:t>January</a:t>
          </a:r>
          <a:endParaRPr lang="en-IN" b="1" dirty="0"/>
        </a:p>
      </dgm:t>
    </dgm:pt>
    <dgm:pt modelId="{02A1A632-802B-4CA9-9C19-7DB4989F9CFF}" type="parTrans" cxnId="{65B9E49D-506E-4C87-9156-67B1F94F3D45}">
      <dgm:prSet/>
      <dgm:spPr/>
      <dgm:t>
        <a:bodyPr/>
        <a:lstStyle/>
        <a:p>
          <a:endParaRPr lang="en-IN"/>
        </a:p>
      </dgm:t>
    </dgm:pt>
    <dgm:pt modelId="{7B0DBBD7-5DDA-4F55-BED2-9E0A79078DDD}" type="sibTrans" cxnId="{65B9E49D-506E-4C87-9156-67B1F94F3D45}">
      <dgm:prSet/>
      <dgm:spPr/>
      <dgm:t>
        <a:bodyPr/>
        <a:lstStyle/>
        <a:p>
          <a:endParaRPr lang="en-IN"/>
        </a:p>
      </dgm:t>
    </dgm:pt>
    <dgm:pt modelId="{4A2714A8-1601-446F-8066-E239490B6DFC}">
      <dgm:prSet phldrT="[Text]"/>
      <dgm:spPr/>
      <dgm:t>
        <a:bodyPr/>
        <a:lstStyle/>
        <a:p>
          <a:r>
            <a:rPr lang="en-US" b="1" dirty="0"/>
            <a:t>February</a:t>
          </a:r>
          <a:endParaRPr lang="en-IN" b="1" dirty="0"/>
        </a:p>
      </dgm:t>
    </dgm:pt>
    <dgm:pt modelId="{9AD070F1-3FCF-45A2-87CA-BC8EE92B020D}" type="parTrans" cxnId="{41998836-863E-429C-9F55-CBAAB8AD1E17}">
      <dgm:prSet/>
      <dgm:spPr/>
      <dgm:t>
        <a:bodyPr/>
        <a:lstStyle/>
        <a:p>
          <a:endParaRPr lang="en-IN"/>
        </a:p>
      </dgm:t>
    </dgm:pt>
    <dgm:pt modelId="{6F866156-60B1-4E8D-9708-FD4FF2817ACF}" type="sibTrans" cxnId="{41998836-863E-429C-9F55-CBAAB8AD1E17}">
      <dgm:prSet/>
      <dgm:spPr/>
      <dgm:t>
        <a:bodyPr/>
        <a:lstStyle/>
        <a:p>
          <a:endParaRPr lang="en-IN"/>
        </a:p>
      </dgm:t>
    </dgm:pt>
    <dgm:pt modelId="{31D2A972-953A-411D-A1FD-CE1CEAB67599}">
      <dgm:prSet phldrT="[Text]" custT="1"/>
      <dgm:spPr/>
      <dgm:t>
        <a:bodyPr/>
        <a:lstStyle/>
        <a:p>
          <a:r>
            <a:rPr lang="en-US" sz="1050" b="1" dirty="0"/>
            <a:t>December</a:t>
          </a:r>
          <a:endParaRPr lang="en-IN" sz="1050" b="1" dirty="0"/>
        </a:p>
      </dgm:t>
    </dgm:pt>
    <dgm:pt modelId="{CE984082-5E1F-4264-AE61-6D0D97638492}" type="parTrans" cxnId="{0B98044A-79DD-4257-9249-975F8B7E5A23}">
      <dgm:prSet/>
      <dgm:spPr/>
      <dgm:t>
        <a:bodyPr/>
        <a:lstStyle/>
        <a:p>
          <a:endParaRPr lang="en-IN"/>
        </a:p>
      </dgm:t>
    </dgm:pt>
    <dgm:pt modelId="{0D9BA696-4F8E-4431-920C-A779348AAC32}" type="sibTrans" cxnId="{0B98044A-79DD-4257-9249-975F8B7E5A23}">
      <dgm:prSet/>
      <dgm:spPr/>
      <dgm:t>
        <a:bodyPr/>
        <a:lstStyle/>
        <a:p>
          <a:endParaRPr lang="en-IN"/>
        </a:p>
      </dgm:t>
    </dgm:pt>
    <dgm:pt modelId="{44AF7DE9-6F96-47C2-A2C1-E866DBF5F0F1}">
      <dgm:prSet phldrT="[Text]"/>
      <dgm:spPr/>
      <dgm:t>
        <a:bodyPr/>
        <a:lstStyle/>
        <a:p>
          <a:r>
            <a:rPr lang="en-US" b="1" dirty="0"/>
            <a:t>May</a:t>
          </a:r>
          <a:endParaRPr lang="en-IN" b="1" dirty="0"/>
        </a:p>
      </dgm:t>
    </dgm:pt>
    <dgm:pt modelId="{77497B35-BE38-4705-9762-A64398F055EA}" type="parTrans" cxnId="{995AA7DC-40D8-4557-A5B0-D936F2362D9E}">
      <dgm:prSet/>
      <dgm:spPr/>
      <dgm:t>
        <a:bodyPr/>
        <a:lstStyle/>
        <a:p>
          <a:endParaRPr lang="en-IN"/>
        </a:p>
      </dgm:t>
    </dgm:pt>
    <dgm:pt modelId="{92935758-8583-492C-B1E7-EB4C02E1435B}" type="sibTrans" cxnId="{995AA7DC-40D8-4557-A5B0-D936F2362D9E}">
      <dgm:prSet/>
      <dgm:spPr/>
      <dgm:t>
        <a:bodyPr/>
        <a:lstStyle/>
        <a:p>
          <a:endParaRPr lang="en-IN"/>
        </a:p>
      </dgm:t>
    </dgm:pt>
    <dgm:pt modelId="{2B0822C1-0F11-4958-B525-2CA9B93BFB30}">
      <dgm:prSet phldrT="[Text]"/>
      <dgm:spPr/>
      <dgm:t>
        <a:bodyPr/>
        <a:lstStyle/>
        <a:p>
          <a:r>
            <a:rPr lang="en-US" b="1" dirty="0"/>
            <a:t>March</a:t>
          </a:r>
          <a:endParaRPr lang="en-IN" b="1" dirty="0"/>
        </a:p>
      </dgm:t>
    </dgm:pt>
    <dgm:pt modelId="{5E32D243-B669-413B-B039-D64141DBFD99}" type="parTrans" cxnId="{41782EFD-5BC0-4A61-AEC0-47BF021D2C51}">
      <dgm:prSet/>
      <dgm:spPr/>
      <dgm:t>
        <a:bodyPr/>
        <a:lstStyle/>
        <a:p>
          <a:endParaRPr lang="en-IN"/>
        </a:p>
      </dgm:t>
    </dgm:pt>
    <dgm:pt modelId="{1F470CF8-4863-4E57-9DE6-5FB250778A17}" type="sibTrans" cxnId="{41782EFD-5BC0-4A61-AEC0-47BF021D2C51}">
      <dgm:prSet/>
      <dgm:spPr/>
      <dgm:t>
        <a:bodyPr/>
        <a:lstStyle/>
        <a:p>
          <a:endParaRPr lang="en-IN"/>
        </a:p>
      </dgm:t>
    </dgm:pt>
    <dgm:pt modelId="{4AE046C1-505D-484A-84F0-1BFA1EF7E74D}">
      <dgm:prSet phldrT="[Text]"/>
      <dgm:spPr/>
      <dgm:t>
        <a:bodyPr/>
        <a:lstStyle/>
        <a:p>
          <a:r>
            <a:rPr lang="en-US" b="1" dirty="0"/>
            <a:t>July</a:t>
          </a:r>
          <a:endParaRPr lang="en-IN" b="1" dirty="0"/>
        </a:p>
      </dgm:t>
    </dgm:pt>
    <dgm:pt modelId="{87CF4B84-017B-4606-B085-BE43AF545EBF}" type="parTrans" cxnId="{47146FA1-82EB-4353-8E49-78F7E8B97504}">
      <dgm:prSet/>
      <dgm:spPr/>
      <dgm:t>
        <a:bodyPr/>
        <a:lstStyle/>
        <a:p>
          <a:endParaRPr lang="en-IN"/>
        </a:p>
      </dgm:t>
    </dgm:pt>
    <dgm:pt modelId="{991B5DC0-A47B-4F1B-8BC3-ECCFAA6DA7AD}" type="sibTrans" cxnId="{47146FA1-82EB-4353-8E49-78F7E8B97504}">
      <dgm:prSet/>
      <dgm:spPr/>
      <dgm:t>
        <a:bodyPr/>
        <a:lstStyle/>
        <a:p>
          <a:endParaRPr lang="en-IN"/>
        </a:p>
      </dgm:t>
    </dgm:pt>
    <dgm:pt modelId="{990696CE-A305-4FF5-954F-0D7767615FE6}">
      <dgm:prSet phldrT="[Text]"/>
      <dgm:spPr/>
      <dgm:t>
        <a:bodyPr/>
        <a:lstStyle/>
        <a:p>
          <a:r>
            <a:rPr lang="en-US" b="1" dirty="0"/>
            <a:t>August</a:t>
          </a:r>
          <a:endParaRPr lang="en-IN" b="1" dirty="0"/>
        </a:p>
      </dgm:t>
    </dgm:pt>
    <dgm:pt modelId="{5957769E-8C34-4A07-99E5-27E4173EE8F0}" type="parTrans" cxnId="{B336F3AA-5A14-4DEC-8D3B-C3DD1D62125C}">
      <dgm:prSet/>
      <dgm:spPr/>
      <dgm:t>
        <a:bodyPr/>
        <a:lstStyle/>
        <a:p>
          <a:endParaRPr lang="en-IN"/>
        </a:p>
      </dgm:t>
    </dgm:pt>
    <dgm:pt modelId="{167DE0F6-10F6-4D0E-AECE-E55B353FA346}" type="sibTrans" cxnId="{B336F3AA-5A14-4DEC-8D3B-C3DD1D62125C}">
      <dgm:prSet/>
      <dgm:spPr/>
      <dgm:t>
        <a:bodyPr/>
        <a:lstStyle/>
        <a:p>
          <a:endParaRPr lang="en-IN"/>
        </a:p>
      </dgm:t>
    </dgm:pt>
    <dgm:pt modelId="{5AA9464F-A0C3-43FD-ADE7-827DA3C918F0}">
      <dgm:prSet phldrT="[Text]"/>
      <dgm:spPr/>
      <dgm:t>
        <a:bodyPr/>
        <a:lstStyle/>
        <a:p>
          <a:r>
            <a:rPr lang="en-US" b="1" dirty="0"/>
            <a:t>September</a:t>
          </a:r>
          <a:endParaRPr lang="en-IN" b="1" dirty="0"/>
        </a:p>
      </dgm:t>
    </dgm:pt>
    <dgm:pt modelId="{589D9782-7A33-4EA0-9598-CFEA8BB71A73}" type="parTrans" cxnId="{5FE72B2E-57BA-4E7C-99EF-FB7431C1ECCC}">
      <dgm:prSet/>
      <dgm:spPr/>
      <dgm:t>
        <a:bodyPr/>
        <a:lstStyle/>
        <a:p>
          <a:endParaRPr lang="en-IN"/>
        </a:p>
      </dgm:t>
    </dgm:pt>
    <dgm:pt modelId="{86E0332B-3309-4E39-AF77-5FA7611D4F16}" type="sibTrans" cxnId="{5FE72B2E-57BA-4E7C-99EF-FB7431C1ECCC}">
      <dgm:prSet/>
      <dgm:spPr/>
      <dgm:t>
        <a:bodyPr/>
        <a:lstStyle/>
        <a:p>
          <a:endParaRPr lang="en-IN"/>
        </a:p>
      </dgm:t>
    </dgm:pt>
    <dgm:pt modelId="{315ABBAC-AA61-43E8-A0F4-04290ED43D75}">
      <dgm:prSet phldrT="[Text]"/>
      <dgm:spPr/>
      <dgm:t>
        <a:bodyPr/>
        <a:lstStyle/>
        <a:p>
          <a:r>
            <a:rPr lang="en-US" b="1" dirty="0"/>
            <a:t>Less Seasonal Months (LSM)</a:t>
          </a:r>
          <a:endParaRPr lang="en-IN" b="1" dirty="0"/>
        </a:p>
      </dgm:t>
    </dgm:pt>
    <dgm:pt modelId="{6272BD5E-B978-4952-97F6-50286D3EEDBA}" type="sibTrans" cxnId="{4633A505-E27F-4F63-8155-34907581FC1C}">
      <dgm:prSet/>
      <dgm:spPr/>
      <dgm:t>
        <a:bodyPr/>
        <a:lstStyle/>
        <a:p>
          <a:endParaRPr lang="en-IN"/>
        </a:p>
      </dgm:t>
    </dgm:pt>
    <dgm:pt modelId="{E2C17AB8-BCDC-4885-8945-2B0FA4E6F10F}" type="parTrans" cxnId="{4633A505-E27F-4F63-8155-34907581FC1C}">
      <dgm:prSet/>
      <dgm:spPr/>
      <dgm:t>
        <a:bodyPr/>
        <a:lstStyle/>
        <a:p>
          <a:endParaRPr lang="en-IN"/>
        </a:p>
      </dgm:t>
    </dgm:pt>
    <dgm:pt modelId="{AA61B5D4-066F-477C-B484-C177BDA1600C}" type="pres">
      <dgm:prSet presAssocID="{4AE70BDE-0CDC-4D2A-B0D5-1E5AC956D516}" presName="Name0" presStyleCnt="0">
        <dgm:presLayoutVars>
          <dgm:dir/>
          <dgm:animLvl val="lvl"/>
          <dgm:resizeHandles val="exact"/>
        </dgm:presLayoutVars>
      </dgm:prSet>
      <dgm:spPr/>
    </dgm:pt>
    <dgm:pt modelId="{220CEFF8-7249-4E7A-99FA-926997177AB0}" type="pres">
      <dgm:prSet presAssocID="{C6515257-5E58-49F9-B07A-4CD0A2C01B2F}" presName="composite" presStyleCnt="0"/>
      <dgm:spPr/>
    </dgm:pt>
    <dgm:pt modelId="{00A8519F-357B-4050-944D-A628FA2065BC}" type="pres">
      <dgm:prSet presAssocID="{C6515257-5E58-49F9-B07A-4CD0A2C01B2F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9C49EBF2-E794-47EF-8639-315F3F0A2D53}" type="pres">
      <dgm:prSet presAssocID="{C6515257-5E58-49F9-B07A-4CD0A2C01B2F}" presName="desTx" presStyleLbl="alignAccFollowNode1" presStyleIdx="0" presStyleCnt="3" custScaleY="91033" custLinFactNeighborX="-2092" custLinFactNeighborY="-4805">
        <dgm:presLayoutVars>
          <dgm:bulletEnabled val="1"/>
        </dgm:presLayoutVars>
      </dgm:prSet>
      <dgm:spPr/>
    </dgm:pt>
    <dgm:pt modelId="{81A69BAE-DFE8-4A29-8E25-34565757311B}" type="pres">
      <dgm:prSet presAssocID="{EA8BFCB2-3ACA-4DF4-AC79-07B7020760AA}" presName="space" presStyleCnt="0"/>
      <dgm:spPr/>
    </dgm:pt>
    <dgm:pt modelId="{A627F42A-3CA5-44CB-8923-CA9BB058D070}" type="pres">
      <dgm:prSet presAssocID="{315ABBAC-AA61-43E8-A0F4-04290ED43D75}" presName="composite" presStyleCnt="0"/>
      <dgm:spPr/>
    </dgm:pt>
    <dgm:pt modelId="{72CB7B6E-3AAB-4385-A2FD-50D483E8F240}" type="pres">
      <dgm:prSet presAssocID="{315ABBAC-AA61-43E8-A0F4-04290ED43D75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651A7A4E-9267-4A58-BD33-96EEF1917B42}" type="pres">
      <dgm:prSet presAssocID="{315ABBAC-AA61-43E8-A0F4-04290ED43D75}" presName="desTx" presStyleLbl="alignAccFollowNode1" presStyleIdx="1" presStyleCnt="3">
        <dgm:presLayoutVars>
          <dgm:bulletEnabled val="1"/>
        </dgm:presLayoutVars>
      </dgm:prSet>
      <dgm:spPr/>
    </dgm:pt>
    <dgm:pt modelId="{7AFCE5F7-989B-4121-9E20-FBBB4611E0A9}" type="pres">
      <dgm:prSet presAssocID="{6272BD5E-B978-4952-97F6-50286D3EEDBA}" presName="space" presStyleCnt="0"/>
      <dgm:spPr/>
    </dgm:pt>
    <dgm:pt modelId="{FD8ECF72-C53B-4F71-8F61-1322FA3659AA}" type="pres">
      <dgm:prSet presAssocID="{C7EE8CC6-03D0-49C8-84CC-F1CDF9EF6986}" presName="composite" presStyleCnt="0"/>
      <dgm:spPr/>
    </dgm:pt>
    <dgm:pt modelId="{F271F22F-2760-474E-8D32-1292D5E6B467}" type="pres">
      <dgm:prSet presAssocID="{C7EE8CC6-03D0-49C8-84CC-F1CDF9EF6986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9ABEE8CE-7E4A-4C8C-B21D-A29753C9AC04}" type="pres">
      <dgm:prSet presAssocID="{C7EE8CC6-03D0-49C8-84CC-F1CDF9EF6986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594CAF03-645B-4765-A1B8-0DECC673CA6E}" srcId="{4AE70BDE-0CDC-4D2A-B0D5-1E5AC956D516}" destId="{C6515257-5E58-49F9-B07A-4CD0A2C01B2F}" srcOrd="0" destOrd="0" parTransId="{6881A465-EA2A-4DC0-9BC8-95FC54974C6E}" sibTransId="{EA8BFCB2-3ACA-4DF4-AC79-07B7020760AA}"/>
    <dgm:cxn modelId="{4633A505-E27F-4F63-8155-34907581FC1C}" srcId="{4AE70BDE-0CDC-4D2A-B0D5-1E5AC956D516}" destId="{315ABBAC-AA61-43E8-A0F4-04290ED43D75}" srcOrd="1" destOrd="0" parTransId="{E2C17AB8-BCDC-4885-8945-2B0FA4E6F10F}" sibTransId="{6272BD5E-B978-4952-97F6-50286D3EEDBA}"/>
    <dgm:cxn modelId="{641A1C09-0EC0-4333-B127-E0FDE3B282AF}" type="presOf" srcId="{4AE70BDE-0CDC-4D2A-B0D5-1E5AC956D516}" destId="{AA61B5D4-066F-477C-B484-C177BDA1600C}" srcOrd="0" destOrd="0" presId="urn:microsoft.com/office/officeart/2005/8/layout/hList1"/>
    <dgm:cxn modelId="{5FE72B2E-57BA-4E7C-99EF-FB7431C1ECCC}" srcId="{C7EE8CC6-03D0-49C8-84CC-F1CDF9EF6986}" destId="{5AA9464F-A0C3-43FD-ADE7-827DA3C918F0}" srcOrd="5" destOrd="0" parTransId="{589D9782-7A33-4EA0-9598-CFEA8BB71A73}" sibTransId="{86E0332B-3309-4E39-AF77-5FA7611D4F16}"/>
    <dgm:cxn modelId="{DB012D32-3459-4CB8-A06A-5A9FA3B9FEAD}" srcId="{315ABBAC-AA61-43E8-A0F4-04290ED43D75}" destId="{BDF297B4-4197-4944-8646-DE71F07A6A25}" srcOrd="2" destOrd="0" parTransId="{38CC91BC-7DC3-4721-A5DF-CE5C779B0697}" sibTransId="{F9F6B196-C297-4FC0-BF58-C404A7FEEE4C}"/>
    <dgm:cxn modelId="{12F89135-1EA1-4999-A0BE-6431A90428A6}" srcId="{C6515257-5E58-49F9-B07A-4CD0A2C01B2F}" destId="{14996521-A125-4FAB-8361-6E484D60262F}" srcOrd="1" destOrd="0" parTransId="{6F13910C-B3C4-442A-B421-2ABE56139D2D}" sibTransId="{BD239179-8889-4B2E-A0E7-F2740E151232}"/>
    <dgm:cxn modelId="{41998836-863E-429C-9F55-CBAAB8AD1E17}" srcId="{C7EE8CC6-03D0-49C8-84CC-F1CDF9EF6986}" destId="{4A2714A8-1601-446F-8066-E239490B6DFC}" srcOrd="1" destOrd="0" parTransId="{9AD070F1-3FCF-45A2-87CA-BC8EE92B020D}" sibTransId="{6F866156-60B1-4E8D-9708-FD4FF2817ACF}"/>
    <dgm:cxn modelId="{76AE8639-6EE0-4D64-8FFF-5C4F5C8D5DE0}" type="presOf" srcId="{C6515257-5E58-49F9-B07A-4CD0A2C01B2F}" destId="{00A8519F-357B-4050-944D-A628FA2065BC}" srcOrd="0" destOrd="0" presId="urn:microsoft.com/office/officeart/2005/8/layout/hList1"/>
    <dgm:cxn modelId="{37919A60-5648-4106-95BE-E3B321B7F790}" type="presOf" srcId="{C7EE8CC6-03D0-49C8-84CC-F1CDF9EF6986}" destId="{F271F22F-2760-474E-8D32-1292D5E6B467}" srcOrd="0" destOrd="0" presId="urn:microsoft.com/office/officeart/2005/8/layout/hList1"/>
    <dgm:cxn modelId="{E16FB664-BB1E-48D1-B4E2-853FCCA44096}" type="presOf" srcId="{BDF297B4-4197-4944-8646-DE71F07A6A25}" destId="{651A7A4E-9267-4A58-BD33-96EEF1917B42}" srcOrd="0" destOrd="2" presId="urn:microsoft.com/office/officeart/2005/8/layout/hList1"/>
    <dgm:cxn modelId="{525AFB45-AE00-4E11-98EE-4DE9D91780BB}" type="presOf" srcId="{B0D4E202-B14C-44F4-BC3A-279CEAF50293}" destId="{9C49EBF2-E794-47EF-8639-315F3F0A2D53}" srcOrd="0" destOrd="0" presId="urn:microsoft.com/office/officeart/2005/8/layout/hList1"/>
    <dgm:cxn modelId="{BF7A9666-313D-4690-BA09-927127E7F6D7}" type="presOf" srcId="{D2175F08-FA38-4059-9CBB-A4A8F23DB3DD}" destId="{9ABEE8CE-7E4A-4C8C-B21D-A29753C9AC04}" srcOrd="0" destOrd="0" presId="urn:microsoft.com/office/officeart/2005/8/layout/hList1"/>
    <dgm:cxn modelId="{0B98044A-79DD-4257-9249-975F8B7E5A23}" srcId="{C6515257-5E58-49F9-B07A-4CD0A2C01B2F}" destId="{31D2A972-953A-411D-A1FD-CE1CEAB67599}" srcOrd="2" destOrd="0" parTransId="{CE984082-5E1F-4264-AE61-6D0D97638492}" sibTransId="{0D9BA696-4F8E-4431-920C-A779348AAC32}"/>
    <dgm:cxn modelId="{D8B25D78-AE43-4D77-94A8-43912954581A}" type="presOf" srcId="{5AA9464F-A0C3-43FD-ADE7-827DA3C918F0}" destId="{9ABEE8CE-7E4A-4C8C-B21D-A29753C9AC04}" srcOrd="0" destOrd="5" presId="urn:microsoft.com/office/officeart/2005/8/layout/hList1"/>
    <dgm:cxn modelId="{65B9E49D-506E-4C87-9156-67B1F94F3D45}" srcId="{C7EE8CC6-03D0-49C8-84CC-F1CDF9EF6986}" destId="{D2175F08-FA38-4059-9CBB-A4A8F23DB3DD}" srcOrd="0" destOrd="0" parTransId="{02A1A632-802B-4CA9-9C19-7DB4989F9CFF}" sibTransId="{7B0DBBD7-5DDA-4F55-BED2-9E0A79078DDD}"/>
    <dgm:cxn modelId="{47146FA1-82EB-4353-8E49-78F7E8B97504}" srcId="{C7EE8CC6-03D0-49C8-84CC-F1CDF9EF6986}" destId="{4AE046C1-505D-484A-84F0-1BFA1EF7E74D}" srcOrd="3" destOrd="0" parTransId="{87CF4B84-017B-4606-B085-BE43AF545EBF}" sibTransId="{991B5DC0-A47B-4F1B-8BC3-ECCFAA6DA7AD}"/>
    <dgm:cxn modelId="{515D27A7-58FA-4795-88A1-D70C82758E8C}" type="presOf" srcId="{2B0822C1-0F11-4958-B525-2CA9B93BFB30}" destId="{9ABEE8CE-7E4A-4C8C-B21D-A29753C9AC04}" srcOrd="0" destOrd="2" presId="urn:microsoft.com/office/officeart/2005/8/layout/hList1"/>
    <dgm:cxn modelId="{B336F3AA-5A14-4DEC-8D3B-C3DD1D62125C}" srcId="{C7EE8CC6-03D0-49C8-84CC-F1CDF9EF6986}" destId="{990696CE-A305-4FF5-954F-0D7767615FE6}" srcOrd="4" destOrd="0" parTransId="{5957769E-8C34-4A07-99E5-27E4173EE8F0}" sibTransId="{167DE0F6-10F6-4D0E-AECE-E55B353FA346}"/>
    <dgm:cxn modelId="{00BB82B8-1905-4068-9B20-29F7C62FAF2F}" type="presOf" srcId="{315ABBAC-AA61-43E8-A0F4-04290ED43D75}" destId="{72CB7B6E-3AAB-4385-A2FD-50D483E8F240}" srcOrd="0" destOrd="0" presId="urn:microsoft.com/office/officeart/2005/8/layout/hList1"/>
    <dgm:cxn modelId="{64A497C2-198E-49F6-9B1E-462224B6B063}" type="presOf" srcId="{990696CE-A305-4FF5-954F-0D7767615FE6}" destId="{9ABEE8CE-7E4A-4C8C-B21D-A29753C9AC04}" srcOrd="0" destOrd="4" presId="urn:microsoft.com/office/officeart/2005/8/layout/hList1"/>
    <dgm:cxn modelId="{FECB75CB-0ED4-47C7-A97A-4C6A738EB2EA}" type="presOf" srcId="{31D2A972-953A-411D-A1FD-CE1CEAB67599}" destId="{9C49EBF2-E794-47EF-8639-315F3F0A2D53}" srcOrd="0" destOrd="2" presId="urn:microsoft.com/office/officeart/2005/8/layout/hList1"/>
    <dgm:cxn modelId="{B465B7CF-94E5-4A78-AF7E-DDFCA1B52E81}" type="presOf" srcId="{4A2714A8-1601-446F-8066-E239490B6DFC}" destId="{9ABEE8CE-7E4A-4C8C-B21D-A29753C9AC04}" srcOrd="0" destOrd="1" presId="urn:microsoft.com/office/officeart/2005/8/layout/hList1"/>
    <dgm:cxn modelId="{D7C306DB-3D92-4968-8B20-749972B10271}" srcId="{315ABBAC-AA61-43E8-A0F4-04290ED43D75}" destId="{8A6EABF0-5C7F-483E-9B8B-F5F740B28A9E}" srcOrd="0" destOrd="0" parTransId="{2517F4D4-9A34-4274-A881-00B074C9E3CB}" sibTransId="{3E8091CA-9E3A-427C-B810-F0B4296445B2}"/>
    <dgm:cxn modelId="{6409A9DB-E450-423F-973B-DC07DDDC1B30}" type="presOf" srcId="{4AE046C1-505D-484A-84F0-1BFA1EF7E74D}" destId="{9ABEE8CE-7E4A-4C8C-B21D-A29753C9AC04}" srcOrd="0" destOrd="3" presId="urn:microsoft.com/office/officeart/2005/8/layout/hList1"/>
    <dgm:cxn modelId="{995AA7DC-40D8-4557-A5B0-D936F2362D9E}" srcId="{315ABBAC-AA61-43E8-A0F4-04290ED43D75}" destId="{44AF7DE9-6F96-47C2-A2C1-E866DBF5F0F1}" srcOrd="1" destOrd="0" parTransId="{77497B35-BE38-4705-9762-A64398F055EA}" sibTransId="{92935758-8583-492C-B1E7-EB4C02E1435B}"/>
    <dgm:cxn modelId="{2554C3E5-250B-4C7E-A645-1419F4B34D4D}" type="presOf" srcId="{8A6EABF0-5C7F-483E-9B8B-F5F740B28A9E}" destId="{651A7A4E-9267-4A58-BD33-96EEF1917B42}" srcOrd="0" destOrd="0" presId="urn:microsoft.com/office/officeart/2005/8/layout/hList1"/>
    <dgm:cxn modelId="{8FE155E7-CF5A-4E56-9656-90E1B8A7DD4E}" type="presOf" srcId="{44AF7DE9-6F96-47C2-A2C1-E866DBF5F0F1}" destId="{651A7A4E-9267-4A58-BD33-96EEF1917B42}" srcOrd="0" destOrd="1" presId="urn:microsoft.com/office/officeart/2005/8/layout/hList1"/>
    <dgm:cxn modelId="{A61544F5-BC60-478B-96B5-4114F7F396C9}" srcId="{4AE70BDE-0CDC-4D2A-B0D5-1E5AC956D516}" destId="{C7EE8CC6-03D0-49C8-84CC-F1CDF9EF6986}" srcOrd="2" destOrd="0" parTransId="{DBF9E72D-575B-4797-9A3E-ECD73A0496AA}" sibTransId="{2816968A-8D3E-4986-8591-D9B58CEAF71D}"/>
    <dgm:cxn modelId="{BD4F4DFB-A525-4579-BFAD-0CCCBECBD4D2}" srcId="{C6515257-5E58-49F9-B07A-4CD0A2C01B2F}" destId="{B0D4E202-B14C-44F4-BC3A-279CEAF50293}" srcOrd="0" destOrd="0" parTransId="{0079777C-0462-4766-99CB-5D161342DE37}" sibTransId="{47E71694-936B-412F-894A-129B78C9E7E2}"/>
    <dgm:cxn modelId="{41782EFD-5BC0-4A61-AEC0-47BF021D2C51}" srcId="{C7EE8CC6-03D0-49C8-84CC-F1CDF9EF6986}" destId="{2B0822C1-0F11-4958-B525-2CA9B93BFB30}" srcOrd="2" destOrd="0" parTransId="{5E32D243-B669-413B-B039-D64141DBFD99}" sibTransId="{1F470CF8-4863-4E57-9DE6-5FB250778A17}"/>
    <dgm:cxn modelId="{E111EEFF-1784-4900-BD5D-E3C50E1BBBC5}" type="presOf" srcId="{14996521-A125-4FAB-8361-6E484D60262F}" destId="{9C49EBF2-E794-47EF-8639-315F3F0A2D53}" srcOrd="0" destOrd="1" presId="urn:microsoft.com/office/officeart/2005/8/layout/hList1"/>
    <dgm:cxn modelId="{95726D2B-1F4C-4C4B-B28A-2FF30A527A3C}" type="presParOf" srcId="{AA61B5D4-066F-477C-B484-C177BDA1600C}" destId="{220CEFF8-7249-4E7A-99FA-926997177AB0}" srcOrd="0" destOrd="0" presId="urn:microsoft.com/office/officeart/2005/8/layout/hList1"/>
    <dgm:cxn modelId="{AD61E6FA-18F0-4DF8-A9F8-E3F98B21C416}" type="presParOf" srcId="{220CEFF8-7249-4E7A-99FA-926997177AB0}" destId="{00A8519F-357B-4050-944D-A628FA2065BC}" srcOrd="0" destOrd="0" presId="urn:microsoft.com/office/officeart/2005/8/layout/hList1"/>
    <dgm:cxn modelId="{9DC318B3-ABCD-4DDF-9DF3-9E974CB3DDEC}" type="presParOf" srcId="{220CEFF8-7249-4E7A-99FA-926997177AB0}" destId="{9C49EBF2-E794-47EF-8639-315F3F0A2D53}" srcOrd="1" destOrd="0" presId="urn:microsoft.com/office/officeart/2005/8/layout/hList1"/>
    <dgm:cxn modelId="{B97DA26B-A0D9-44C5-AED4-C548A5040D11}" type="presParOf" srcId="{AA61B5D4-066F-477C-B484-C177BDA1600C}" destId="{81A69BAE-DFE8-4A29-8E25-34565757311B}" srcOrd="1" destOrd="0" presId="urn:microsoft.com/office/officeart/2005/8/layout/hList1"/>
    <dgm:cxn modelId="{9F1ECC16-B8CD-4D5C-B883-55171F50B55C}" type="presParOf" srcId="{AA61B5D4-066F-477C-B484-C177BDA1600C}" destId="{A627F42A-3CA5-44CB-8923-CA9BB058D070}" srcOrd="2" destOrd="0" presId="urn:microsoft.com/office/officeart/2005/8/layout/hList1"/>
    <dgm:cxn modelId="{35F055C7-755B-4225-AD58-AEB927E39AD0}" type="presParOf" srcId="{A627F42A-3CA5-44CB-8923-CA9BB058D070}" destId="{72CB7B6E-3AAB-4385-A2FD-50D483E8F240}" srcOrd="0" destOrd="0" presId="urn:microsoft.com/office/officeart/2005/8/layout/hList1"/>
    <dgm:cxn modelId="{1AF46ACA-6720-4E8D-8EE3-809F6B523198}" type="presParOf" srcId="{A627F42A-3CA5-44CB-8923-CA9BB058D070}" destId="{651A7A4E-9267-4A58-BD33-96EEF1917B42}" srcOrd="1" destOrd="0" presId="urn:microsoft.com/office/officeart/2005/8/layout/hList1"/>
    <dgm:cxn modelId="{F82DC85E-32BD-40D6-B7B4-0A40652CB7F5}" type="presParOf" srcId="{AA61B5D4-066F-477C-B484-C177BDA1600C}" destId="{7AFCE5F7-989B-4121-9E20-FBBB4611E0A9}" srcOrd="3" destOrd="0" presId="urn:microsoft.com/office/officeart/2005/8/layout/hList1"/>
    <dgm:cxn modelId="{1491D181-666C-48BF-BE47-6B3C47D38876}" type="presParOf" srcId="{AA61B5D4-066F-477C-B484-C177BDA1600C}" destId="{FD8ECF72-C53B-4F71-8F61-1322FA3659AA}" srcOrd="4" destOrd="0" presId="urn:microsoft.com/office/officeart/2005/8/layout/hList1"/>
    <dgm:cxn modelId="{077C5FDF-26E8-4987-859A-F426FB12FE52}" type="presParOf" srcId="{FD8ECF72-C53B-4F71-8F61-1322FA3659AA}" destId="{F271F22F-2760-474E-8D32-1292D5E6B467}" srcOrd="0" destOrd="0" presId="urn:microsoft.com/office/officeart/2005/8/layout/hList1"/>
    <dgm:cxn modelId="{C590DA70-FDD2-4DCB-A68E-B98B58D9439D}" type="presParOf" srcId="{FD8ECF72-C53B-4F71-8F61-1322FA3659AA}" destId="{9ABEE8CE-7E4A-4C8C-B21D-A29753C9AC0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8E5C81A-995A-4A85-A44F-698253A82758}" type="doc">
      <dgm:prSet loTypeId="urn:microsoft.com/office/officeart/2005/8/layout/StepDownProcess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4CDAD0E-FA07-43BF-808F-1FF948D8DF72}">
      <dgm:prSet phldrT="[Text]" custT="1"/>
      <dgm:spPr/>
      <dgm:t>
        <a:bodyPr/>
        <a:lstStyle/>
        <a:p>
          <a:r>
            <a:rPr lang="en-US" sz="1400" b="1" i="0" u="none" dirty="0">
              <a:solidFill>
                <a:schemeClr val="bg1"/>
              </a:solidFill>
            </a:rPr>
            <a:t>9 Months before Covid</a:t>
          </a:r>
          <a:br>
            <a:rPr lang="en-US" sz="1400" b="1" i="0" u="none" dirty="0">
              <a:solidFill>
                <a:schemeClr val="bg1"/>
              </a:solidFill>
            </a:rPr>
          </a:br>
          <a:r>
            <a:rPr lang="en-US" sz="1400" b="1" i="0" u="none" dirty="0">
              <a:solidFill>
                <a:schemeClr val="bg1"/>
              </a:solidFill>
            </a:rPr>
            <a:t>(From August 2019 to April 2020)</a:t>
          </a:r>
          <a:endParaRPr lang="en-IN" sz="1400" b="1" dirty="0">
            <a:solidFill>
              <a:schemeClr val="bg1"/>
            </a:solidFill>
          </a:endParaRPr>
        </a:p>
      </dgm:t>
    </dgm:pt>
    <dgm:pt modelId="{F7930761-EF4F-4DB9-9C4C-EBD480F66B16}" type="parTrans" cxnId="{09579C5D-9F25-4670-9D7C-8389C11AC570}">
      <dgm:prSet/>
      <dgm:spPr/>
      <dgm:t>
        <a:bodyPr/>
        <a:lstStyle/>
        <a:p>
          <a:endParaRPr lang="en-IN"/>
        </a:p>
      </dgm:t>
    </dgm:pt>
    <dgm:pt modelId="{D85B31DF-FE91-495A-8E52-11CA62B77635}" type="sibTrans" cxnId="{09579C5D-9F25-4670-9D7C-8389C11AC570}">
      <dgm:prSet/>
      <dgm:spPr/>
      <dgm:t>
        <a:bodyPr/>
        <a:lstStyle/>
        <a:p>
          <a:endParaRPr lang="en-IN"/>
        </a:p>
      </dgm:t>
    </dgm:pt>
    <dgm:pt modelId="{4F931C65-5849-4D88-96BE-30CBD525964D}">
      <dgm:prSet phldrT="[Text]" custT="1"/>
      <dgm:spPr/>
      <dgm:t>
        <a:bodyPr/>
        <a:lstStyle/>
        <a:p>
          <a:r>
            <a:rPr lang="en-US" sz="1400" b="1" i="0" u="none" dirty="0">
              <a:solidFill>
                <a:schemeClr val="bg1"/>
              </a:solidFill>
            </a:rPr>
            <a:t>1st 9 Months During Covid</a:t>
          </a:r>
          <a:br>
            <a:rPr lang="en-US" sz="1400" b="1" i="0" u="none" dirty="0">
              <a:solidFill>
                <a:schemeClr val="bg1"/>
              </a:solidFill>
            </a:rPr>
          </a:br>
          <a:r>
            <a:rPr lang="en-US" sz="1400" b="1" i="0" u="none" dirty="0">
              <a:solidFill>
                <a:schemeClr val="bg1"/>
              </a:solidFill>
            </a:rPr>
            <a:t>(From May 2020 to January 2021)</a:t>
          </a:r>
          <a:endParaRPr lang="en-IN" sz="1400" b="1" dirty="0">
            <a:solidFill>
              <a:schemeClr val="bg1"/>
            </a:solidFill>
          </a:endParaRPr>
        </a:p>
      </dgm:t>
    </dgm:pt>
    <dgm:pt modelId="{548F61F1-956C-4D06-A97D-A41D72C04347}" type="parTrans" cxnId="{BED1FD9D-1604-4081-9F4B-82C728CB3F50}">
      <dgm:prSet/>
      <dgm:spPr/>
      <dgm:t>
        <a:bodyPr/>
        <a:lstStyle/>
        <a:p>
          <a:endParaRPr lang="en-IN"/>
        </a:p>
      </dgm:t>
    </dgm:pt>
    <dgm:pt modelId="{4F853100-FCE3-444D-849C-B98C37D9AD73}" type="sibTrans" cxnId="{BED1FD9D-1604-4081-9F4B-82C728CB3F50}">
      <dgm:prSet/>
      <dgm:spPr/>
      <dgm:t>
        <a:bodyPr/>
        <a:lstStyle/>
        <a:p>
          <a:endParaRPr lang="en-IN"/>
        </a:p>
      </dgm:t>
    </dgm:pt>
    <dgm:pt modelId="{5C802BD4-F054-4CD3-AF79-F1F69AC54682}">
      <dgm:prSet phldrT="[Text]" custT="1"/>
      <dgm:spPr/>
      <dgm:t>
        <a:bodyPr/>
        <a:lstStyle/>
        <a:p>
          <a:r>
            <a:rPr lang="en-US" sz="1400" b="1" i="0" u="none" dirty="0">
              <a:solidFill>
                <a:schemeClr val="bg1"/>
              </a:solidFill>
            </a:rPr>
            <a:t>2nd 9 Months during Covid without MSM</a:t>
          </a:r>
          <a:br>
            <a:rPr lang="en-US" sz="1400" b="1" i="0" u="none" dirty="0">
              <a:solidFill>
                <a:schemeClr val="bg1"/>
              </a:solidFill>
            </a:rPr>
          </a:br>
          <a:r>
            <a:rPr lang="en-US" sz="1400" b="1" i="0" u="none" dirty="0">
              <a:solidFill>
                <a:schemeClr val="bg1"/>
              </a:solidFill>
            </a:rPr>
            <a:t>(From February 2021 to Early September 2021)</a:t>
          </a:r>
          <a:endParaRPr lang="en-IN" sz="1400" b="1" dirty="0">
            <a:solidFill>
              <a:schemeClr val="bg1"/>
            </a:solidFill>
          </a:endParaRPr>
        </a:p>
      </dgm:t>
    </dgm:pt>
    <dgm:pt modelId="{E3BFF7D0-89B6-41D5-B61F-2E10A246383A}" type="parTrans" cxnId="{ED11055D-E537-4914-9A8F-3FF24091996A}">
      <dgm:prSet/>
      <dgm:spPr/>
      <dgm:t>
        <a:bodyPr/>
        <a:lstStyle/>
        <a:p>
          <a:endParaRPr lang="en-IN"/>
        </a:p>
      </dgm:t>
    </dgm:pt>
    <dgm:pt modelId="{A39338A4-9F69-45BF-B586-9E49457C6FB0}" type="sibTrans" cxnId="{ED11055D-E537-4914-9A8F-3FF24091996A}">
      <dgm:prSet/>
      <dgm:spPr/>
      <dgm:t>
        <a:bodyPr/>
        <a:lstStyle/>
        <a:p>
          <a:endParaRPr lang="en-IN"/>
        </a:p>
      </dgm:t>
    </dgm:pt>
    <dgm:pt modelId="{A9A5800A-EFEC-42EE-9574-45AA1AB101B4}" type="pres">
      <dgm:prSet presAssocID="{38E5C81A-995A-4A85-A44F-698253A82758}" presName="rootnode" presStyleCnt="0">
        <dgm:presLayoutVars>
          <dgm:chMax/>
          <dgm:chPref/>
          <dgm:dir/>
          <dgm:animLvl val="lvl"/>
        </dgm:presLayoutVars>
      </dgm:prSet>
      <dgm:spPr/>
    </dgm:pt>
    <dgm:pt modelId="{D413E0F7-7BB2-4C67-A0F7-E9F08A80A75D}" type="pres">
      <dgm:prSet presAssocID="{C4CDAD0E-FA07-43BF-808F-1FF948D8DF72}" presName="composite" presStyleCnt="0"/>
      <dgm:spPr/>
    </dgm:pt>
    <dgm:pt modelId="{29DD7BAE-20B7-4D63-9CCB-887051C2EB96}" type="pres">
      <dgm:prSet presAssocID="{C4CDAD0E-FA07-43BF-808F-1FF948D8DF72}" presName="bentUpArrow1" presStyleLbl="alignImgPlace1" presStyleIdx="0" presStyleCnt="2" custScaleY="324436" custLinFactNeighborX="-50530" custLinFactNeighborY="27274"/>
      <dgm:spPr/>
    </dgm:pt>
    <dgm:pt modelId="{A69C41D2-4E3C-4A10-A904-0883C489525C}" type="pres">
      <dgm:prSet presAssocID="{C4CDAD0E-FA07-43BF-808F-1FF948D8DF72}" presName="ParentText" presStyleLbl="node1" presStyleIdx="0" presStyleCnt="3" custScaleX="265293" custScaleY="151101" custLinFactNeighborX="28330" custLinFactNeighborY="-1314">
        <dgm:presLayoutVars>
          <dgm:chMax val="1"/>
          <dgm:chPref val="1"/>
          <dgm:bulletEnabled val="1"/>
        </dgm:presLayoutVars>
      </dgm:prSet>
      <dgm:spPr/>
    </dgm:pt>
    <dgm:pt modelId="{B38BCA08-3E8A-4309-B3C7-19DDE4CA2A2F}" type="pres">
      <dgm:prSet presAssocID="{C4CDAD0E-FA07-43BF-808F-1FF948D8DF72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46E67236-BE11-43A1-9E03-06D182CE1F89}" type="pres">
      <dgm:prSet presAssocID="{D85B31DF-FE91-495A-8E52-11CA62B77635}" presName="sibTrans" presStyleCnt="0"/>
      <dgm:spPr/>
    </dgm:pt>
    <dgm:pt modelId="{836081B3-A8CF-4198-8810-B768452DB9DF}" type="pres">
      <dgm:prSet presAssocID="{4F931C65-5849-4D88-96BE-30CBD525964D}" presName="composite" presStyleCnt="0"/>
      <dgm:spPr/>
    </dgm:pt>
    <dgm:pt modelId="{7C3137C2-10CC-4054-A19E-A06FD6C98232}" type="pres">
      <dgm:prSet presAssocID="{4F931C65-5849-4D88-96BE-30CBD525964D}" presName="bentUpArrow1" presStyleLbl="alignImgPlace1" presStyleIdx="1" presStyleCnt="2" custScaleY="272853" custLinFactNeighborX="-71116" custLinFactNeighborY="78541"/>
      <dgm:spPr/>
    </dgm:pt>
    <dgm:pt modelId="{4FD2B6DB-0596-46CB-BD29-D561EDCC43F8}" type="pres">
      <dgm:prSet presAssocID="{4F931C65-5849-4D88-96BE-30CBD525964D}" presName="ParentText" presStyleLbl="node1" presStyleIdx="1" presStyleCnt="3" custScaleX="287958" custScaleY="148307">
        <dgm:presLayoutVars>
          <dgm:chMax val="1"/>
          <dgm:chPref val="1"/>
          <dgm:bulletEnabled val="1"/>
        </dgm:presLayoutVars>
      </dgm:prSet>
      <dgm:spPr/>
    </dgm:pt>
    <dgm:pt modelId="{64DF6A96-385E-405F-BB17-40983AC9A965}" type="pres">
      <dgm:prSet presAssocID="{4F931C65-5849-4D88-96BE-30CBD525964D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755D3513-AAFD-45BA-A11B-660FDAFA17FC}" type="pres">
      <dgm:prSet presAssocID="{4F853100-FCE3-444D-849C-B98C37D9AD73}" presName="sibTrans" presStyleCnt="0"/>
      <dgm:spPr/>
    </dgm:pt>
    <dgm:pt modelId="{2F7669DE-F494-4FEE-9768-65D8A035AB68}" type="pres">
      <dgm:prSet presAssocID="{5C802BD4-F054-4CD3-AF79-F1F69AC54682}" presName="composite" presStyleCnt="0"/>
      <dgm:spPr/>
    </dgm:pt>
    <dgm:pt modelId="{992F9791-589D-4528-AB90-E88E00D94B35}" type="pres">
      <dgm:prSet presAssocID="{5C802BD4-F054-4CD3-AF79-F1F69AC54682}" presName="ParentText" presStyleLbl="node1" presStyleIdx="2" presStyleCnt="3" custScaleX="283019" custScaleY="157643" custLinFactNeighborX="8729" custLinFactNeighborY="23359">
        <dgm:presLayoutVars>
          <dgm:chMax val="1"/>
          <dgm:chPref val="1"/>
          <dgm:bulletEnabled val="1"/>
        </dgm:presLayoutVars>
      </dgm:prSet>
      <dgm:spPr/>
    </dgm:pt>
  </dgm:ptLst>
  <dgm:cxnLst>
    <dgm:cxn modelId="{103AC435-8D65-4A6C-9199-68B1A6471F7F}" type="presOf" srcId="{C4CDAD0E-FA07-43BF-808F-1FF948D8DF72}" destId="{A69C41D2-4E3C-4A10-A904-0883C489525C}" srcOrd="0" destOrd="0" presId="urn:microsoft.com/office/officeart/2005/8/layout/StepDownProcess"/>
    <dgm:cxn modelId="{0506A43B-27E7-4F54-8B3C-B24B35C8C227}" type="presOf" srcId="{4F931C65-5849-4D88-96BE-30CBD525964D}" destId="{4FD2B6DB-0596-46CB-BD29-D561EDCC43F8}" srcOrd="0" destOrd="0" presId="urn:microsoft.com/office/officeart/2005/8/layout/StepDownProcess"/>
    <dgm:cxn modelId="{ED11055D-E537-4914-9A8F-3FF24091996A}" srcId="{38E5C81A-995A-4A85-A44F-698253A82758}" destId="{5C802BD4-F054-4CD3-AF79-F1F69AC54682}" srcOrd="2" destOrd="0" parTransId="{E3BFF7D0-89B6-41D5-B61F-2E10A246383A}" sibTransId="{A39338A4-9F69-45BF-B586-9E49457C6FB0}"/>
    <dgm:cxn modelId="{09579C5D-9F25-4670-9D7C-8389C11AC570}" srcId="{38E5C81A-995A-4A85-A44F-698253A82758}" destId="{C4CDAD0E-FA07-43BF-808F-1FF948D8DF72}" srcOrd="0" destOrd="0" parTransId="{F7930761-EF4F-4DB9-9C4C-EBD480F66B16}" sibTransId="{D85B31DF-FE91-495A-8E52-11CA62B77635}"/>
    <dgm:cxn modelId="{513F3F58-40F1-44F4-B831-E36C817B9C6A}" type="presOf" srcId="{38E5C81A-995A-4A85-A44F-698253A82758}" destId="{A9A5800A-EFEC-42EE-9574-45AA1AB101B4}" srcOrd="0" destOrd="0" presId="urn:microsoft.com/office/officeart/2005/8/layout/StepDownProcess"/>
    <dgm:cxn modelId="{C1EE8892-B528-47ED-B5AE-DD85A5F26B1D}" type="presOf" srcId="{5C802BD4-F054-4CD3-AF79-F1F69AC54682}" destId="{992F9791-589D-4528-AB90-E88E00D94B35}" srcOrd="0" destOrd="0" presId="urn:microsoft.com/office/officeart/2005/8/layout/StepDownProcess"/>
    <dgm:cxn modelId="{BED1FD9D-1604-4081-9F4B-82C728CB3F50}" srcId="{38E5C81A-995A-4A85-A44F-698253A82758}" destId="{4F931C65-5849-4D88-96BE-30CBD525964D}" srcOrd="1" destOrd="0" parTransId="{548F61F1-956C-4D06-A97D-A41D72C04347}" sibTransId="{4F853100-FCE3-444D-849C-B98C37D9AD73}"/>
    <dgm:cxn modelId="{463BC7E0-5995-4F23-BB6E-EDA7DF7DEC76}" type="presParOf" srcId="{A9A5800A-EFEC-42EE-9574-45AA1AB101B4}" destId="{D413E0F7-7BB2-4C67-A0F7-E9F08A80A75D}" srcOrd="0" destOrd="0" presId="urn:microsoft.com/office/officeart/2005/8/layout/StepDownProcess"/>
    <dgm:cxn modelId="{CDABF2AB-80CD-4C85-82A6-E3551AC3D212}" type="presParOf" srcId="{D413E0F7-7BB2-4C67-A0F7-E9F08A80A75D}" destId="{29DD7BAE-20B7-4D63-9CCB-887051C2EB96}" srcOrd="0" destOrd="0" presId="urn:microsoft.com/office/officeart/2005/8/layout/StepDownProcess"/>
    <dgm:cxn modelId="{8CCF32C5-D9CF-49F3-8286-A239AF6F7A1B}" type="presParOf" srcId="{D413E0F7-7BB2-4C67-A0F7-E9F08A80A75D}" destId="{A69C41D2-4E3C-4A10-A904-0883C489525C}" srcOrd="1" destOrd="0" presId="urn:microsoft.com/office/officeart/2005/8/layout/StepDownProcess"/>
    <dgm:cxn modelId="{B87BEE44-5EDC-45F7-82E3-6D81CB9EF9F1}" type="presParOf" srcId="{D413E0F7-7BB2-4C67-A0F7-E9F08A80A75D}" destId="{B38BCA08-3E8A-4309-B3C7-19DDE4CA2A2F}" srcOrd="2" destOrd="0" presId="urn:microsoft.com/office/officeart/2005/8/layout/StepDownProcess"/>
    <dgm:cxn modelId="{FB681062-E90C-4C94-944B-203250DD8F74}" type="presParOf" srcId="{A9A5800A-EFEC-42EE-9574-45AA1AB101B4}" destId="{46E67236-BE11-43A1-9E03-06D182CE1F89}" srcOrd="1" destOrd="0" presId="urn:microsoft.com/office/officeart/2005/8/layout/StepDownProcess"/>
    <dgm:cxn modelId="{C61574DA-63B9-4C0F-83F3-814146B5C9EA}" type="presParOf" srcId="{A9A5800A-EFEC-42EE-9574-45AA1AB101B4}" destId="{836081B3-A8CF-4198-8810-B768452DB9DF}" srcOrd="2" destOrd="0" presId="urn:microsoft.com/office/officeart/2005/8/layout/StepDownProcess"/>
    <dgm:cxn modelId="{32C98560-2E1F-4D13-A5FC-CA6BAF98F8FA}" type="presParOf" srcId="{836081B3-A8CF-4198-8810-B768452DB9DF}" destId="{7C3137C2-10CC-4054-A19E-A06FD6C98232}" srcOrd="0" destOrd="0" presId="urn:microsoft.com/office/officeart/2005/8/layout/StepDownProcess"/>
    <dgm:cxn modelId="{0E05F162-0CD5-4594-B371-3C4671C51EEB}" type="presParOf" srcId="{836081B3-A8CF-4198-8810-B768452DB9DF}" destId="{4FD2B6DB-0596-46CB-BD29-D561EDCC43F8}" srcOrd="1" destOrd="0" presId="urn:microsoft.com/office/officeart/2005/8/layout/StepDownProcess"/>
    <dgm:cxn modelId="{31B25173-4DC7-44C7-91E6-AD36C1365C15}" type="presParOf" srcId="{836081B3-A8CF-4198-8810-B768452DB9DF}" destId="{64DF6A96-385E-405F-BB17-40983AC9A965}" srcOrd="2" destOrd="0" presId="urn:microsoft.com/office/officeart/2005/8/layout/StepDownProcess"/>
    <dgm:cxn modelId="{8761A3A8-8A75-4889-B445-EE7F8503C5EC}" type="presParOf" srcId="{A9A5800A-EFEC-42EE-9574-45AA1AB101B4}" destId="{755D3513-AAFD-45BA-A11B-660FDAFA17FC}" srcOrd="3" destOrd="0" presId="urn:microsoft.com/office/officeart/2005/8/layout/StepDownProcess"/>
    <dgm:cxn modelId="{95794CC6-2AE4-424C-9DF5-D05873027306}" type="presParOf" srcId="{A9A5800A-EFEC-42EE-9574-45AA1AB101B4}" destId="{2F7669DE-F494-4FEE-9768-65D8A035AB68}" srcOrd="4" destOrd="0" presId="urn:microsoft.com/office/officeart/2005/8/layout/StepDownProcess"/>
    <dgm:cxn modelId="{288F129C-0F47-43A5-A5A8-1E60A0319F0A}" type="presParOf" srcId="{2F7669DE-F494-4FEE-9768-65D8A035AB68}" destId="{992F9791-589D-4528-AB90-E88E00D94B35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E97184-4FB8-4D9B-A1C9-5944A71CAF32}">
      <dsp:nvSpPr>
        <dsp:cNvPr id="0" name=""/>
        <dsp:cNvSpPr/>
      </dsp:nvSpPr>
      <dsp:spPr>
        <a:xfrm>
          <a:off x="1155414" y="419552"/>
          <a:ext cx="2646083" cy="2646083"/>
        </a:xfrm>
        <a:prstGeom prst="blockArc">
          <a:avLst>
            <a:gd name="adj1" fmla="val 9000000"/>
            <a:gd name="adj2" fmla="val 16200000"/>
            <a:gd name="adj3" fmla="val 4644"/>
          </a:avLst>
        </a:prstGeom>
        <a:solidFill>
          <a:schemeClr val="bg1"/>
        </a:solidFill>
        <a:ln>
          <a:solidFill>
            <a:schemeClr val="bg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606A28-0E6D-40C7-A19D-9C449E9B75C8}">
      <dsp:nvSpPr>
        <dsp:cNvPr id="0" name=""/>
        <dsp:cNvSpPr/>
      </dsp:nvSpPr>
      <dsp:spPr>
        <a:xfrm>
          <a:off x="1155414" y="419552"/>
          <a:ext cx="2646083" cy="2646083"/>
        </a:xfrm>
        <a:prstGeom prst="blockArc">
          <a:avLst>
            <a:gd name="adj1" fmla="val 1800000"/>
            <a:gd name="adj2" fmla="val 9000000"/>
            <a:gd name="adj3" fmla="val 4644"/>
          </a:avLst>
        </a:prstGeom>
        <a:solidFill>
          <a:schemeClr val="bg1"/>
        </a:solidFill>
        <a:ln>
          <a:solidFill>
            <a:schemeClr val="bg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FF730E-D2B7-4C6F-816F-4BC07E8CF32F}">
      <dsp:nvSpPr>
        <dsp:cNvPr id="0" name=""/>
        <dsp:cNvSpPr/>
      </dsp:nvSpPr>
      <dsp:spPr>
        <a:xfrm>
          <a:off x="1155414" y="419552"/>
          <a:ext cx="2646083" cy="2646083"/>
        </a:xfrm>
        <a:prstGeom prst="blockArc">
          <a:avLst>
            <a:gd name="adj1" fmla="val 16200000"/>
            <a:gd name="adj2" fmla="val 1800000"/>
            <a:gd name="adj3" fmla="val 4644"/>
          </a:avLst>
        </a:prstGeom>
        <a:solidFill>
          <a:schemeClr val="bg1"/>
        </a:solidFill>
        <a:ln>
          <a:solidFill>
            <a:schemeClr val="bg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94DF0E-D34A-4251-9136-92A0AB7F7B33}">
      <dsp:nvSpPr>
        <dsp:cNvPr id="0" name=""/>
        <dsp:cNvSpPr/>
      </dsp:nvSpPr>
      <dsp:spPr>
        <a:xfrm>
          <a:off x="1796253" y="997716"/>
          <a:ext cx="1384048" cy="1563520"/>
        </a:xfrm>
        <a:prstGeom prst="ellipse">
          <a:avLst/>
        </a:prstGeom>
        <a:solidFill>
          <a:srgbClr val="00B05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1"/>
              </a:solidFill>
            </a:rPr>
            <a:t>Web Average Order Value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1"/>
              </a:solidFill>
            </a:rPr>
            <a:t>(AOV)</a:t>
          </a:r>
          <a:endParaRPr lang="en-IN" sz="1600" b="1" kern="1200" dirty="0">
            <a:solidFill>
              <a:schemeClr val="bg1"/>
            </a:solidFill>
          </a:endParaRPr>
        </a:p>
      </dsp:txBody>
      <dsp:txXfrm>
        <a:off x="1998942" y="1226688"/>
        <a:ext cx="978670" cy="1105576"/>
      </dsp:txXfrm>
    </dsp:sp>
    <dsp:sp modelId="{3E684B75-1E5E-4F50-B702-212A7999102E}">
      <dsp:nvSpPr>
        <dsp:cNvPr id="0" name=""/>
        <dsp:cNvSpPr/>
      </dsp:nvSpPr>
      <dsp:spPr>
        <a:xfrm>
          <a:off x="1998036" y="-20108"/>
          <a:ext cx="960838" cy="940760"/>
        </a:xfrm>
        <a:prstGeom prst="ellipse">
          <a:avLst/>
        </a:prstGeom>
        <a:solidFill>
          <a:srgbClr val="FFC000"/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solidFill>
                <a:schemeClr val="bg1"/>
              </a:solidFill>
            </a:rPr>
            <a:t>Most Seasonal Months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solidFill>
                <a:schemeClr val="bg1"/>
              </a:solidFill>
            </a:rPr>
            <a:t>(MSM)</a:t>
          </a:r>
          <a:endParaRPr lang="en-IN" sz="1050" b="1" kern="1200" dirty="0">
            <a:solidFill>
              <a:schemeClr val="bg1"/>
            </a:solidFill>
          </a:endParaRPr>
        </a:p>
      </dsp:txBody>
      <dsp:txXfrm>
        <a:off x="2138747" y="117663"/>
        <a:ext cx="679416" cy="665218"/>
      </dsp:txXfrm>
    </dsp:sp>
    <dsp:sp modelId="{8C9A1EF7-A1CF-4B47-B0DD-964AA96C1FD6}">
      <dsp:nvSpPr>
        <dsp:cNvPr id="0" name=""/>
        <dsp:cNvSpPr/>
      </dsp:nvSpPr>
      <dsp:spPr>
        <a:xfrm>
          <a:off x="3124606" y="1876977"/>
          <a:ext cx="946067" cy="1023555"/>
        </a:xfrm>
        <a:prstGeom prst="ellipse">
          <a:avLst/>
        </a:prstGeom>
        <a:solidFill>
          <a:srgbClr val="FF0000"/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</a:rPr>
            <a:t>Less Seasonal Months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</a:rPr>
            <a:t>(LSM)</a:t>
          </a:r>
          <a:endParaRPr lang="en-IN" sz="1200" b="1" kern="1200" dirty="0">
            <a:solidFill>
              <a:schemeClr val="tx1"/>
            </a:solidFill>
          </a:endParaRPr>
        </a:p>
      </dsp:txBody>
      <dsp:txXfrm>
        <a:off x="3263154" y="2026873"/>
        <a:ext cx="668971" cy="723763"/>
      </dsp:txXfrm>
    </dsp:sp>
    <dsp:sp modelId="{63111285-E69B-4AA6-AB0C-ABDCFDF1C8FA}">
      <dsp:nvSpPr>
        <dsp:cNvPr id="0" name=""/>
        <dsp:cNvSpPr/>
      </dsp:nvSpPr>
      <dsp:spPr>
        <a:xfrm>
          <a:off x="858257" y="1824419"/>
          <a:ext cx="1002027" cy="1128673"/>
        </a:xfrm>
        <a:prstGeom prst="ellipse">
          <a:avLst/>
        </a:prstGeom>
        <a:solidFill>
          <a:srgbClr val="002060"/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</a:rPr>
            <a:t>Non Seasonal Months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</a:rPr>
            <a:t>(NSM)</a:t>
          </a:r>
          <a:endParaRPr lang="en-IN" sz="1200" b="1" kern="1200" dirty="0">
            <a:solidFill>
              <a:schemeClr val="tx1"/>
            </a:solidFill>
          </a:endParaRPr>
        </a:p>
      </dsp:txBody>
      <dsp:txXfrm>
        <a:off x="1005000" y="1989709"/>
        <a:ext cx="708541" cy="7980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A8519F-357B-4050-944D-A628FA2065BC}">
      <dsp:nvSpPr>
        <dsp:cNvPr id="0" name=""/>
        <dsp:cNvSpPr/>
      </dsp:nvSpPr>
      <dsp:spPr>
        <a:xfrm>
          <a:off x="1871" y="34766"/>
          <a:ext cx="1825155" cy="4417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Most Seasonal months (MSM) </a:t>
          </a:r>
          <a:endParaRPr lang="en-IN" sz="1200" b="1" kern="1200" dirty="0"/>
        </a:p>
      </dsp:txBody>
      <dsp:txXfrm>
        <a:off x="1871" y="34766"/>
        <a:ext cx="1825155" cy="441715"/>
      </dsp:txXfrm>
    </dsp:sp>
    <dsp:sp modelId="{9C49EBF2-E794-47EF-8639-315F3F0A2D53}">
      <dsp:nvSpPr>
        <dsp:cNvPr id="0" name=""/>
        <dsp:cNvSpPr/>
      </dsp:nvSpPr>
      <dsp:spPr>
        <a:xfrm>
          <a:off x="0" y="472271"/>
          <a:ext cx="1825155" cy="1192305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b="1" kern="1200" dirty="0"/>
            <a:t>October</a:t>
          </a:r>
          <a:endParaRPr lang="en-IN" sz="1050" b="1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b="1" kern="1200" dirty="0"/>
            <a:t>November</a:t>
          </a:r>
          <a:endParaRPr lang="en-IN" sz="1050" b="1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b="1" kern="1200" dirty="0"/>
            <a:t>December</a:t>
          </a:r>
          <a:endParaRPr lang="en-IN" sz="1050" b="1" kern="1200" dirty="0"/>
        </a:p>
      </dsp:txBody>
      <dsp:txXfrm>
        <a:off x="0" y="472271"/>
        <a:ext cx="1825155" cy="1192305"/>
      </dsp:txXfrm>
    </dsp:sp>
    <dsp:sp modelId="{72CB7B6E-3AAB-4385-A2FD-50D483E8F240}">
      <dsp:nvSpPr>
        <dsp:cNvPr id="0" name=""/>
        <dsp:cNvSpPr/>
      </dsp:nvSpPr>
      <dsp:spPr>
        <a:xfrm>
          <a:off x="2082548" y="5405"/>
          <a:ext cx="1825155" cy="4417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Less Seasonal Months (LSM)</a:t>
          </a:r>
          <a:endParaRPr lang="en-IN" sz="1200" b="1" kern="1200" dirty="0"/>
        </a:p>
      </dsp:txBody>
      <dsp:txXfrm>
        <a:off x="2082548" y="5405"/>
        <a:ext cx="1825155" cy="441715"/>
      </dsp:txXfrm>
    </dsp:sp>
    <dsp:sp modelId="{651A7A4E-9267-4A58-BD33-96EEF1917B42}">
      <dsp:nvSpPr>
        <dsp:cNvPr id="0" name=""/>
        <dsp:cNvSpPr/>
      </dsp:nvSpPr>
      <dsp:spPr>
        <a:xfrm>
          <a:off x="2082548" y="447120"/>
          <a:ext cx="1825155" cy="130975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April</a:t>
          </a:r>
          <a:endParaRPr lang="en-IN" sz="12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May</a:t>
          </a:r>
          <a:endParaRPr lang="en-IN" sz="12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June</a:t>
          </a:r>
          <a:endParaRPr lang="en-IN" sz="1200" b="1" kern="1200" dirty="0"/>
        </a:p>
      </dsp:txBody>
      <dsp:txXfrm>
        <a:off x="2082548" y="447120"/>
        <a:ext cx="1825155" cy="1309751"/>
      </dsp:txXfrm>
    </dsp:sp>
    <dsp:sp modelId="{F271F22F-2760-474E-8D32-1292D5E6B467}">
      <dsp:nvSpPr>
        <dsp:cNvPr id="0" name=""/>
        <dsp:cNvSpPr/>
      </dsp:nvSpPr>
      <dsp:spPr>
        <a:xfrm>
          <a:off x="4163225" y="5405"/>
          <a:ext cx="1825155" cy="4417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Non Seasonal Months (NSM)</a:t>
          </a:r>
          <a:endParaRPr lang="en-IN" sz="1200" b="1" kern="1200" dirty="0"/>
        </a:p>
      </dsp:txBody>
      <dsp:txXfrm>
        <a:off x="4163225" y="5405"/>
        <a:ext cx="1825155" cy="441715"/>
      </dsp:txXfrm>
    </dsp:sp>
    <dsp:sp modelId="{9ABEE8CE-7E4A-4C8C-B21D-A29753C9AC04}">
      <dsp:nvSpPr>
        <dsp:cNvPr id="0" name=""/>
        <dsp:cNvSpPr/>
      </dsp:nvSpPr>
      <dsp:spPr>
        <a:xfrm>
          <a:off x="4163225" y="447120"/>
          <a:ext cx="1825155" cy="130975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January</a:t>
          </a:r>
          <a:endParaRPr lang="en-IN" sz="12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February</a:t>
          </a:r>
          <a:endParaRPr lang="en-IN" sz="12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March</a:t>
          </a:r>
          <a:endParaRPr lang="en-IN" sz="12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July</a:t>
          </a:r>
          <a:endParaRPr lang="en-IN" sz="12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August</a:t>
          </a:r>
          <a:endParaRPr lang="en-IN" sz="12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September</a:t>
          </a:r>
          <a:endParaRPr lang="en-IN" sz="1200" b="1" kern="1200" dirty="0"/>
        </a:p>
      </dsp:txBody>
      <dsp:txXfrm>
        <a:off x="4163225" y="447120"/>
        <a:ext cx="1825155" cy="13097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DD7BAE-20B7-4D63-9CCB-887051C2EB96}">
      <dsp:nvSpPr>
        <dsp:cNvPr id="0" name=""/>
        <dsp:cNvSpPr/>
      </dsp:nvSpPr>
      <dsp:spPr>
        <a:xfrm rot="5400000">
          <a:off x="-20836" y="1673142"/>
          <a:ext cx="1665370" cy="58438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69C41D2-4E3C-4A10-A904-0883C489525C}">
      <dsp:nvSpPr>
        <dsp:cNvPr id="0" name=""/>
        <dsp:cNvSpPr/>
      </dsp:nvSpPr>
      <dsp:spPr>
        <a:xfrm>
          <a:off x="245129" y="801633"/>
          <a:ext cx="2292439" cy="91393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u="none" kern="1200" dirty="0">
              <a:solidFill>
                <a:schemeClr val="bg1"/>
              </a:solidFill>
            </a:rPr>
            <a:t>9 Months before Covid</a:t>
          </a:r>
          <a:br>
            <a:rPr lang="en-US" sz="1400" b="1" i="0" u="none" kern="1200" dirty="0">
              <a:solidFill>
                <a:schemeClr val="bg1"/>
              </a:solidFill>
            </a:rPr>
          </a:br>
          <a:r>
            <a:rPr lang="en-US" sz="1400" b="1" i="0" u="none" kern="1200" dirty="0">
              <a:solidFill>
                <a:schemeClr val="bg1"/>
              </a:solidFill>
            </a:rPr>
            <a:t>(From August 2019 to April 2020)</a:t>
          </a:r>
          <a:endParaRPr lang="en-IN" sz="1400" b="1" kern="1200" dirty="0">
            <a:solidFill>
              <a:schemeClr val="bg1"/>
            </a:solidFill>
          </a:endParaRPr>
        </a:p>
      </dsp:txBody>
      <dsp:txXfrm>
        <a:off x="289752" y="846256"/>
        <a:ext cx="2203193" cy="824693"/>
      </dsp:txXfrm>
    </dsp:sp>
    <dsp:sp modelId="{B38BCA08-3E8A-4309-B3C7-19DDE4CA2A2F}">
      <dsp:nvSpPr>
        <dsp:cNvPr id="0" name=""/>
        <dsp:cNvSpPr/>
      </dsp:nvSpPr>
      <dsp:spPr>
        <a:xfrm>
          <a:off x="1578603" y="1021810"/>
          <a:ext cx="628475" cy="488869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3137C2-10CC-4054-A19E-A06FD6C98232}">
      <dsp:nvSpPr>
        <dsp:cNvPr id="0" name=""/>
        <dsp:cNvSpPr/>
      </dsp:nvSpPr>
      <dsp:spPr>
        <a:xfrm rot="5400000">
          <a:off x="1189549" y="3337874"/>
          <a:ext cx="1400588" cy="58438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FD2B6DB-0596-46CB-BD29-D561EDCC43F8}">
      <dsp:nvSpPr>
        <dsp:cNvPr id="0" name=""/>
        <dsp:cNvSpPr/>
      </dsp:nvSpPr>
      <dsp:spPr>
        <a:xfrm>
          <a:off x="1100696" y="2219602"/>
          <a:ext cx="2488291" cy="89703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u="none" kern="1200" dirty="0">
              <a:solidFill>
                <a:schemeClr val="bg1"/>
              </a:solidFill>
            </a:rPr>
            <a:t>1st 9 Months During Covid</a:t>
          </a:r>
          <a:br>
            <a:rPr lang="en-US" sz="1400" b="1" i="0" u="none" kern="1200" dirty="0">
              <a:solidFill>
                <a:schemeClr val="bg1"/>
              </a:solidFill>
            </a:rPr>
          </a:br>
          <a:r>
            <a:rPr lang="en-US" sz="1400" b="1" i="0" u="none" kern="1200" dirty="0">
              <a:solidFill>
                <a:schemeClr val="bg1"/>
              </a:solidFill>
            </a:rPr>
            <a:t>(From May 2020 to January 2021)</a:t>
          </a:r>
          <a:endParaRPr lang="en-IN" sz="1400" b="1" kern="1200" dirty="0">
            <a:solidFill>
              <a:schemeClr val="bg1"/>
            </a:solidFill>
          </a:endParaRPr>
        </a:p>
      </dsp:txBody>
      <dsp:txXfrm>
        <a:off x="1144494" y="2263400"/>
        <a:ext cx="2400695" cy="809443"/>
      </dsp:txXfrm>
    </dsp:sp>
    <dsp:sp modelId="{64DF6A96-385E-405F-BB17-40983AC9A965}">
      <dsp:nvSpPr>
        <dsp:cNvPr id="0" name=""/>
        <dsp:cNvSpPr/>
      </dsp:nvSpPr>
      <dsp:spPr>
        <a:xfrm>
          <a:off x="2776900" y="2423382"/>
          <a:ext cx="628475" cy="488869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2F9791-589D-4528-AB90-E88E00D94B35}">
      <dsp:nvSpPr>
        <dsp:cNvPr id="0" name=""/>
        <dsp:cNvSpPr/>
      </dsp:nvSpPr>
      <dsp:spPr>
        <a:xfrm>
          <a:off x="2201392" y="3630071"/>
          <a:ext cx="2445613" cy="95350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u="none" kern="1200" dirty="0">
              <a:solidFill>
                <a:schemeClr val="bg1"/>
              </a:solidFill>
            </a:rPr>
            <a:t>2nd 9 Months during Covid without MSM</a:t>
          </a:r>
          <a:br>
            <a:rPr lang="en-US" sz="1400" b="1" i="0" u="none" kern="1200" dirty="0">
              <a:solidFill>
                <a:schemeClr val="bg1"/>
              </a:solidFill>
            </a:rPr>
          </a:br>
          <a:r>
            <a:rPr lang="en-US" sz="1400" b="1" i="0" u="none" kern="1200" dirty="0">
              <a:solidFill>
                <a:schemeClr val="bg1"/>
              </a:solidFill>
            </a:rPr>
            <a:t>(From February 2021 to Early September 2021)</a:t>
          </a:r>
          <a:endParaRPr lang="en-IN" sz="1400" b="1" kern="1200" dirty="0">
            <a:solidFill>
              <a:schemeClr val="bg1"/>
            </a:solidFill>
          </a:endParaRPr>
        </a:p>
      </dsp:txBody>
      <dsp:txXfrm>
        <a:off x="2247947" y="3676626"/>
        <a:ext cx="2352503" cy="8603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7A25F-1B4D-4DB0-B6D7-4B524002179C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E828F9-2D62-48FD-84E7-973E9F83A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828F9-2D62-48FD-84E7-973E9F83AF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88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828F9-2D62-48FD-84E7-973E9F83AF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768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828F9-2D62-48FD-84E7-973E9F83AF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911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828F9-2D62-48FD-84E7-973E9F83AF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266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828F9-2D62-48FD-84E7-973E9F83AF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480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828F9-2D62-48FD-84E7-973E9F83AFC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85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828F9-2D62-48FD-84E7-973E9F83AFC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756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D80D-A358-49A0-9F85-7AAA8E3E33DD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57FF-D06F-4544-8D45-FB83DEC99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40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D80D-A358-49A0-9F85-7AAA8E3E33DD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57FF-D06F-4544-8D45-FB83DEC99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59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D80D-A358-49A0-9F85-7AAA8E3E33DD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57FF-D06F-4544-8D45-FB83DEC99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234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D80D-A358-49A0-9F85-7AAA8E3E33DD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57FF-D06F-4544-8D45-FB83DEC996C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466307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D80D-A358-49A0-9F85-7AAA8E3E33DD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57FF-D06F-4544-8D45-FB83DEC99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5106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D80D-A358-49A0-9F85-7AAA8E3E33DD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57FF-D06F-4544-8D45-FB83DEC99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771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D80D-A358-49A0-9F85-7AAA8E3E33DD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57FF-D06F-4544-8D45-FB83DEC99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5688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D80D-A358-49A0-9F85-7AAA8E3E33DD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57FF-D06F-4544-8D45-FB83DEC99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836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D80D-A358-49A0-9F85-7AAA8E3E33DD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57FF-D06F-4544-8D45-FB83DEC99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419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D80D-A358-49A0-9F85-7AAA8E3E33DD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57FF-D06F-4544-8D45-FB83DEC99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736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D80D-A358-49A0-9F85-7AAA8E3E33DD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57FF-D06F-4544-8D45-FB83DEC99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611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D80D-A358-49A0-9F85-7AAA8E3E33DD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57FF-D06F-4544-8D45-FB83DEC99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086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D80D-A358-49A0-9F85-7AAA8E3E33DD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57FF-D06F-4544-8D45-FB83DEC99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818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D80D-A358-49A0-9F85-7AAA8E3E33DD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57FF-D06F-4544-8D45-FB83DEC99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593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D80D-A358-49A0-9F85-7AAA8E3E33DD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57FF-D06F-4544-8D45-FB83DEC99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521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D80D-A358-49A0-9F85-7AAA8E3E33DD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57FF-D06F-4544-8D45-FB83DEC99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039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D80D-A358-49A0-9F85-7AAA8E3E33DD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457FF-D06F-4544-8D45-FB83DEC99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75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46AD80D-A358-49A0-9F85-7AAA8E3E33DD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0457FF-D06F-4544-8D45-FB83DEC99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9743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f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tmp"/><Relationship Id="rId4" Type="http://schemas.openxmlformats.org/officeDocument/2006/relationships/image" Target="../media/image25.tm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fif"/><Relationship Id="rId4" Type="http://schemas.openxmlformats.org/officeDocument/2006/relationships/image" Target="../media/image10.jf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f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f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1873" y="1996067"/>
            <a:ext cx="11664176" cy="2531327"/>
          </a:xfrm>
        </p:spPr>
        <p:txBody>
          <a:bodyPr>
            <a:normAutofit/>
          </a:bodyPr>
          <a:lstStyle/>
          <a:p>
            <a:pPr algn="ctr"/>
            <a:br>
              <a:rPr lang="en-US" sz="5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ADOBE ANALYTICS WORKSPACE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9AE92B0-B77F-4277-88C7-5A4254901741}"/>
              </a:ext>
            </a:extLst>
          </p:cNvPr>
          <p:cNvSpPr/>
          <p:nvPr/>
        </p:nvSpPr>
        <p:spPr>
          <a:xfrm>
            <a:off x="3395330" y="130248"/>
            <a:ext cx="5401340" cy="6166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FACTS and FIGURES</a:t>
            </a:r>
            <a:endParaRPr lang="en-IN" sz="40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5A2BA0-872F-4E30-9333-2170E3FDD2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536" r="647" b="4167"/>
          <a:stretch/>
        </p:blipFill>
        <p:spPr>
          <a:xfrm>
            <a:off x="6287387" y="1020725"/>
            <a:ext cx="5798287" cy="34343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F0023C-389A-4204-A83C-9AB29F087B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01" y="1020725"/>
            <a:ext cx="6013041" cy="34180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D4C8714-5507-450F-8E45-AB1FB28C3A38}"/>
              </a:ext>
            </a:extLst>
          </p:cNvPr>
          <p:cNvSpPr/>
          <p:nvPr/>
        </p:nvSpPr>
        <p:spPr>
          <a:xfrm>
            <a:off x="1249326" y="4548078"/>
            <a:ext cx="9452344" cy="21796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 compared to the year </a:t>
            </a:r>
            <a:r>
              <a:rPr lang="en-US" b="1" u="sng" dirty="0"/>
              <a:t>2019,</a:t>
            </a:r>
            <a:r>
              <a:rPr lang="en-US" dirty="0"/>
              <a:t> the total revenue of Walt Disney has faced a major </a:t>
            </a:r>
            <a:r>
              <a:rPr lang="en-US" b="1" u="sng" dirty="0"/>
              <a:t>downfall</a:t>
            </a:r>
            <a:r>
              <a:rPr lang="en-US" dirty="0"/>
              <a:t> in </a:t>
            </a:r>
            <a:r>
              <a:rPr lang="en-US" b="1" u="sng" dirty="0"/>
              <a:t>2020</a:t>
            </a:r>
            <a:r>
              <a:rPr lang="en-US" b="1" dirty="0"/>
              <a:t> </a:t>
            </a:r>
            <a:r>
              <a:rPr lang="en-US" dirty="0"/>
              <a:t>as the states that provide the highest revenue are the most </a:t>
            </a:r>
            <a:endParaRPr lang="en-US" b="1" u="sng" dirty="0">
              <a:solidFill>
                <a:srgbClr val="FF0000"/>
              </a:solidFill>
            </a:endParaRPr>
          </a:p>
          <a:p>
            <a:pPr algn="ctr"/>
            <a:r>
              <a:rPr lang="en-US" b="1" u="sng" dirty="0"/>
              <a:t>COVID 19</a:t>
            </a:r>
            <a:r>
              <a:rPr lang="en-US" b="1" dirty="0">
                <a:solidFill>
                  <a:srgbClr val="FF0000"/>
                </a:solidFill>
              </a:rPr>
              <a:t>  (Temporary Threat)</a:t>
            </a:r>
            <a:r>
              <a:rPr lang="en-US" dirty="0"/>
              <a:t> hit states in USA; </a:t>
            </a:r>
          </a:p>
          <a:p>
            <a:pPr algn="ctr"/>
            <a:r>
              <a:rPr lang="en-US" dirty="0"/>
              <a:t>which collapsed the Disney theme parks, resorts and vacations and reduces revenue </a:t>
            </a:r>
            <a:r>
              <a:rPr lang="en-US" b="1" u="sng" dirty="0"/>
              <a:t>from $17.23B  in 2019 to $13.23B in 2020.</a:t>
            </a:r>
          </a:p>
          <a:p>
            <a:pPr algn="ctr"/>
            <a:r>
              <a:rPr lang="en-US" dirty="0"/>
              <a:t>On the other hand, shockingly we saw a </a:t>
            </a:r>
            <a:r>
              <a:rPr lang="en-US" b="1" u="sng" dirty="0"/>
              <a:t>major boost </a:t>
            </a:r>
            <a:r>
              <a:rPr lang="en-US" dirty="0"/>
              <a:t>in the revenue collection of </a:t>
            </a:r>
            <a:r>
              <a:rPr lang="en-US" b="1" u="sng" dirty="0"/>
              <a:t>Disney Merchandise.</a:t>
            </a:r>
            <a:endParaRPr lang="en-IN" b="1" u="sng" dirty="0"/>
          </a:p>
        </p:txBody>
      </p:sp>
      <p:sp>
        <p:nvSpPr>
          <p:cNvPr id="11" name="Donut 10"/>
          <p:cNvSpPr/>
          <p:nvPr/>
        </p:nvSpPr>
        <p:spPr>
          <a:xfrm>
            <a:off x="309766" y="2729762"/>
            <a:ext cx="753627" cy="713433"/>
          </a:xfrm>
          <a:prstGeom prst="donut">
            <a:avLst>
              <a:gd name="adj" fmla="val 518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Donut 17"/>
          <p:cNvSpPr/>
          <p:nvPr/>
        </p:nvSpPr>
        <p:spPr>
          <a:xfrm>
            <a:off x="2390088" y="3417902"/>
            <a:ext cx="654564" cy="601439"/>
          </a:xfrm>
          <a:prstGeom prst="donut">
            <a:avLst>
              <a:gd name="adj" fmla="val 518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Donut 18"/>
          <p:cNvSpPr/>
          <p:nvPr/>
        </p:nvSpPr>
        <p:spPr>
          <a:xfrm>
            <a:off x="4212715" y="3608741"/>
            <a:ext cx="720131" cy="665547"/>
          </a:xfrm>
          <a:prstGeom prst="donut">
            <a:avLst>
              <a:gd name="adj" fmla="val 518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Donut 27"/>
          <p:cNvSpPr/>
          <p:nvPr/>
        </p:nvSpPr>
        <p:spPr>
          <a:xfrm>
            <a:off x="5408157" y="2321506"/>
            <a:ext cx="550984" cy="569114"/>
          </a:xfrm>
          <a:prstGeom prst="donut">
            <a:avLst>
              <a:gd name="adj" fmla="val 518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Donut 28"/>
          <p:cNvSpPr/>
          <p:nvPr/>
        </p:nvSpPr>
        <p:spPr>
          <a:xfrm>
            <a:off x="4903228" y="2597649"/>
            <a:ext cx="550984" cy="569114"/>
          </a:xfrm>
          <a:prstGeom prst="donut">
            <a:avLst>
              <a:gd name="adj" fmla="val 518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Donut 29"/>
          <p:cNvSpPr/>
          <p:nvPr/>
        </p:nvSpPr>
        <p:spPr>
          <a:xfrm>
            <a:off x="3466681" y="2606062"/>
            <a:ext cx="735617" cy="679397"/>
          </a:xfrm>
          <a:prstGeom prst="donut">
            <a:avLst>
              <a:gd name="adj" fmla="val 518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381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456DA50-34DB-4E93-93A8-AF55C9E3E836}"/>
              </a:ext>
            </a:extLst>
          </p:cNvPr>
          <p:cNvSpPr/>
          <p:nvPr/>
        </p:nvSpPr>
        <p:spPr>
          <a:xfrm>
            <a:off x="350875" y="190501"/>
            <a:ext cx="9963164" cy="688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Scrutiny of Disney Web Average Order Value over a period of time.</a:t>
            </a:r>
            <a:endParaRPr lang="en-IN" sz="2400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57C63BE-B310-49DC-99F0-3B1A5ED80E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1563216"/>
              </p:ext>
            </p:extLst>
          </p:nvPr>
        </p:nvGraphicFramePr>
        <p:xfrm>
          <a:off x="6972276" y="3683849"/>
          <a:ext cx="4928932" cy="3215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21724B56-1327-43B7-9559-BFC0C5BBBD7B}"/>
              </a:ext>
            </a:extLst>
          </p:cNvPr>
          <p:cNvSpPr/>
          <p:nvPr/>
        </p:nvSpPr>
        <p:spPr>
          <a:xfrm>
            <a:off x="119473" y="1166352"/>
            <a:ext cx="4788310" cy="6882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order to study AOV we have divided the time period into </a:t>
            </a:r>
            <a:r>
              <a:rPr lang="en-US" b="1" u="sng" dirty="0"/>
              <a:t>3 major intervals</a:t>
            </a:r>
            <a:endParaRPr lang="en-IN" b="1" u="sng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B9FF150-1012-4B02-B73F-CDCEC17677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5276532"/>
              </p:ext>
            </p:extLst>
          </p:nvPr>
        </p:nvGraphicFramePr>
        <p:xfrm>
          <a:off x="6096000" y="1888091"/>
          <a:ext cx="5990253" cy="1762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30107B08-E8D7-4BD8-B596-E6D71F4159D4}"/>
              </a:ext>
            </a:extLst>
          </p:cNvPr>
          <p:cNvSpPr/>
          <p:nvPr/>
        </p:nvSpPr>
        <p:spPr>
          <a:xfrm>
            <a:off x="6915370" y="1131225"/>
            <a:ext cx="5042743" cy="6882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better understanding </a:t>
            </a:r>
            <a:r>
              <a:rPr lang="en-US" b="1" u="sng" dirty="0"/>
              <a:t>these intervals </a:t>
            </a:r>
            <a:r>
              <a:rPr lang="en-US" dirty="0"/>
              <a:t>are further </a:t>
            </a:r>
            <a:r>
              <a:rPr lang="en-US" b="1" u="sng" dirty="0"/>
              <a:t>broken-down in 3 types of months</a:t>
            </a:r>
            <a:endParaRPr lang="en-IN" b="1" u="sng" dirty="0"/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46265C9A-823C-4117-845D-0F631356CA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5174542"/>
              </p:ext>
            </p:extLst>
          </p:nvPr>
        </p:nvGraphicFramePr>
        <p:xfrm>
          <a:off x="105747" y="1446029"/>
          <a:ext cx="4647006" cy="52518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A35AC3-197D-4090-B0E8-9FB5DFF605EF}"/>
              </a:ext>
            </a:extLst>
          </p:cNvPr>
          <p:cNvCxnSpPr>
            <a:cxnSpLocks/>
          </p:cNvCxnSpPr>
          <p:nvPr/>
        </p:nvCxnSpPr>
        <p:spPr>
          <a:xfrm flipH="1">
            <a:off x="5730949" y="878759"/>
            <a:ext cx="1" cy="60202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848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75590D8-CE48-452F-9C04-BEBDABE460EB}"/>
              </a:ext>
            </a:extLst>
          </p:cNvPr>
          <p:cNvSpPr/>
          <p:nvPr/>
        </p:nvSpPr>
        <p:spPr>
          <a:xfrm>
            <a:off x="0" y="74428"/>
            <a:ext cx="10441172" cy="5422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solidFill>
                  <a:schemeClr val="bg1"/>
                </a:solidFill>
              </a:rPr>
              <a:t>ANALYSING THE DEPTH Web AOV over a given period of time.</a:t>
            </a:r>
            <a:endParaRPr lang="en-IN" sz="2400" b="1" i="1" dirty="0">
              <a:solidFill>
                <a:schemeClr val="bg1"/>
              </a:solidFill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C926B13-425D-4CF0-B37B-13FB7CE1B4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0649447"/>
              </p:ext>
            </p:extLst>
          </p:nvPr>
        </p:nvGraphicFramePr>
        <p:xfrm>
          <a:off x="0" y="744278"/>
          <a:ext cx="5869172" cy="61137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6162590-C850-4BC4-8A33-44AD1A1323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460" y="744278"/>
            <a:ext cx="6620540" cy="611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282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E56BB10-F08C-4456-99D4-B9760D4EAA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54" y="853617"/>
            <a:ext cx="7208874" cy="220235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C4559C-52F3-47E3-ABD9-E698A399D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189" y="3425189"/>
            <a:ext cx="7621" cy="762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7E1C9B6-74E6-4D28-8F52-187D7C0C5127}"/>
              </a:ext>
            </a:extLst>
          </p:cNvPr>
          <p:cNvSpPr/>
          <p:nvPr/>
        </p:nvSpPr>
        <p:spPr>
          <a:xfrm>
            <a:off x="1041991" y="63796"/>
            <a:ext cx="9171288" cy="69873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Suggestions for the IMPROVISATION in  a CART/BAG of DISNEY MERCHANDISE (DESKTOP)</a:t>
            </a:r>
            <a:endParaRPr lang="en-IN" sz="2400" b="1" dirty="0">
              <a:solidFill>
                <a:schemeClr val="bg1"/>
              </a:solidFill>
            </a:endParaRP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ECB4E306-5431-4451-82C5-1A2F76D858B8}"/>
              </a:ext>
            </a:extLst>
          </p:cNvPr>
          <p:cNvSpPr/>
          <p:nvPr/>
        </p:nvSpPr>
        <p:spPr>
          <a:xfrm>
            <a:off x="2062716" y="1013104"/>
            <a:ext cx="3530010" cy="38277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F0BFED58-4B77-424E-AA38-805A8071981D}"/>
              </a:ext>
            </a:extLst>
          </p:cNvPr>
          <p:cNvCxnSpPr/>
          <p:nvPr/>
        </p:nvCxnSpPr>
        <p:spPr>
          <a:xfrm>
            <a:off x="5624623" y="1233375"/>
            <a:ext cx="2466753" cy="191386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269DCBC3-DA55-488D-A5E5-D734C9C91A82}"/>
              </a:ext>
            </a:extLst>
          </p:cNvPr>
          <p:cNvSpPr/>
          <p:nvPr/>
        </p:nvSpPr>
        <p:spPr>
          <a:xfrm>
            <a:off x="8229599" y="1089526"/>
            <a:ext cx="3551274" cy="666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Should be removed from the Cart.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(Causes major distraction while a purchase</a:t>
            </a:r>
            <a:r>
              <a:rPr lang="en-US" sz="1400" dirty="0">
                <a:solidFill>
                  <a:schemeClr val="bg1"/>
                </a:solidFill>
              </a:rPr>
              <a:t>)</a:t>
            </a:r>
            <a:endParaRPr lang="en-IN" sz="1400" dirty="0">
              <a:solidFill>
                <a:schemeClr val="bg1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FCC98FB-D42E-4B0B-A51F-FA4ACB90BC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442" y="1870355"/>
            <a:ext cx="3013431" cy="401210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8EC5BCF-4F6B-4CE6-934B-0BE9D26759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442" y="5875817"/>
            <a:ext cx="3013431" cy="502964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4F2641C-05DB-43E8-BE2F-B423EC5E070F}"/>
              </a:ext>
            </a:extLst>
          </p:cNvPr>
          <p:cNvCxnSpPr/>
          <p:nvPr/>
        </p:nvCxnSpPr>
        <p:spPr>
          <a:xfrm>
            <a:off x="7623544" y="5882462"/>
            <a:ext cx="112263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18B3FA4-E844-42E7-B25F-72E7301197AE}"/>
              </a:ext>
            </a:extLst>
          </p:cNvPr>
          <p:cNvCxnSpPr>
            <a:cxnSpLocks/>
          </p:cNvCxnSpPr>
          <p:nvPr/>
        </p:nvCxnSpPr>
        <p:spPr>
          <a:xfrm flipV="1">
            <a:off x="7623544" y="3147238"/>
            <a:ext cx="0" cy="27498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266A6BF-91D4-4FE7-A71B-F20B2D164CB2}"/>
              </a:ext>
            </a:extLst>
          </p:cNvPr>
          <p:cNvCxnSpPr/>
          <p:nvPr/>
        </p:nvCxnSpPr>
        <p:spPr>
          <a:xfrm>
            <a:off x="7623544" y="3147238"/>
            <a:ext cx="10056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Frame 48">
            <a:extLst>
              <a:ext uri="{FF2B5EF4-FFF2-40B4-BE49-F238E27FC236}">
                <a16:creationId xmlns:a16="http://schemas.microsoft.com/office/drawing/2014/main" id="{EDDB5B67-33D3-46AA-890E-62148B622406}"/>
              </a:ext>
            </a:extLst>
          </p:cNvPr>
          <p:cNvSpPr/>
          <p:nvPr/>
        </p:nvSpPr>
        <p:spPr>
          <a:xfrm>
            <a:off x="8878186" y="1863710"/>
            <a:ext cx="1605516" cy="48147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0" name="Frame 49">
            <a:extLst>
              <a:ext uri="{FF2B5EF4-FFF2-40B4-BE49-F238E27FC236}">
                <a16:creationId xmlns:a16="http://schemas.microsoft.com/office/drawing/2014/main" id="{869D4B8D-6080-4A10-B397-A0E17AE58EF9}"/>
              </a:ext>
            </a:extLst>
          </p:cNvPr>
          <p:cNvSpPr/>
          <p:nvPr/>
        </p:nvSpPr>
        <p:spPr>
          <a:xfrm>
            <a:off x="8814391" y="5538545"/>
            <a:ext cx="1031358" cy="229929"/>
          </a:xfrm>
          <a:prstGeom prst="fram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581C4E-81A8-4D86-9437-B09239E64441}"/>
              </a:ext>
            </a:extLst>
          </p:cNvPr>
          <p:cNvSpPr/>
          <p:nvPr/>
        </p:nvSpPr>
        <p:spPr>
          <a:xfrm>
            <a:off x="1421221" y="3215456"/>
            <a:ext cx="6039291" cy="1010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Order Summary and Promo Code should be interchanged in the position as majority purchases are done after the application of a Promo Code. </a:t>
            </a:r>
            <a:endParaRPr lang="en-IN" b="1" dirty="0">
              <a:solidFill>
                <a:schemeClr val="bg1"/>
              </a:solidFill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8747B23-7D97-49EF-BB6A-C9C1F50225EE}"/>
              </a:ext>
            </a:extLst>
          </p:cNvPr>
          <p:cNvCxnSpPr>
            <a:stCxn id="53" idx="3"/>
          </p:cNvCxnSpPr>
          <p:nvPr/>
        </p:nvCxnSpPr>
        <p:spPr>
          <a:xfrm flipV="1">
            <a:off x="7460512" y="3720502"/>
            <a:ext cx="163032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1C1AEB63-0B59-4E9E-841B-EC6385AC8E6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56" y="4363962"/>
            <a:ext cx="4379186" cy="1010093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61CD0B61-D1C9-4A3E-9024-82A8F47EEA80}"/>
              </a:ext>
            </a:extLst>
          </p:cNvPr>
          <p:cNvSpPr/>
          <p:nvPr/>
        </p:nvSpPr>
        <p:spPr>
          <a:xfrm>
            <a:off x="255183" y="5624625"/>
            <a:ext cx="7102545" cy="1033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Free shipping bar MISSING. Its important as about 55% people tend to purchase a product and is more convincing for customer to buy a product. (Already present in Mobile)</a:t>
            </a:r>
            <a:endParaRPr lang="en-IN" b="1" dirty="0">
              <a:solidFill>
                <a:schemeClr val="bg1"/>
              </a:solidFill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A1F95C9-93E0-44FC-AF6B-425FBC913D67}"/>
              </a:ext>
            </a:extLst>
          </p:cNvPr>
          <p:cNvCxnSpPr/>
          <p:nvPr/>
        </p:nvCxnSpPr>
        <p:spPr>
          <a:xfrm>
            <a:off x="4880344" y="4890977"/>
            <a:ext cx="0" cy="7336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ABBB91F-CAD3-42F5-9494-AD5CC8879369}"/>
              </a:ext>
            </a:extLst>
          </p:cNvPr>
          <p:cNvCxnSpPr>
            <a:stCxn id="56" idx="3"/>
          </p:cNvCxnSpPr>
          <p:nvPr/>
        </p:nvCxnSpPr>
        <p:spPr>
          <a:xfrm>
            <a:off x="4528042" y="4869009"/>
            <a:ext cx="352302" cy="2196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82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4266" y="2692958"/>
            <a:ext cx="68328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THANKYOU</a:t>
            </a:r>
          </a:p>
        </p:txBody>
      </p:sp>
    </p:spTree>
    <p:extLst>
      <p:ext uri="{BB962C8B-B14F-4D97-AF65-F5344CB8AC3E}">
        <p14:creationId xmlns:p14="http://schemas.microsoft.com/office/powerpoint/2010/main" val="2526245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0976" y="160772"/>
            <a:ext cx="66419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C000"/>
                </a:solidFill>
              </a:rPr>
              <a:t>APPENDIX</a:t>
            </a:r>
          </a:p>
          <a:p>
            <a:pPr algn="ctr"/>
            <a:r>
              <a:rPr lang="en-US" sz="2000" b="1" dirty="0">
                <a:solidFill>
                  <a:srgbClr val="FFC000"/>
                </a:solidFill>
              </a:rPr>
              <a:t>(ONLY FOR REFERENCE;NOT INCLUDED IN PPT)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3" t="25352" r="2039" b="9163"/>
          <a:stretch/>
        </p:blipFill>
        <p:spPr>
          <a:xfrm>
            <a:off x="204964" y="2524992"/>
            <a:ext cx="8717972" cy="42231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4" t="37549" r="41071" b="18885"/>
          <a:stretch/>
        </p:blipFill>
        <p:spPr>
          <a:xfrm>
            <a:off x="7886701" y="1140065"/>
            <a:ext cx="3886200" cy="26288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7591" y="1818409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OBJECTIVE 1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405243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3" t="38876" r="2273" b="9149"/>
          <a:stretch/>
        </p:blipFill>
        <p:spPr>
          <a:xfrm>
            <a:off x="2109808" y="2919845"/>
            <a:ext cx="7415336" cy="367838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5" t="36469" r="3646" b="18884"/>
          <a:stretch/>
        </p:blipFill>
        <p:spPr>
          <a:xfrm>
            <a:off x="1901536" y="111449"/>
            <a:ext cx="7831880" cy="269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90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1" t="36364" r="2583" b="23049"/>
          <a:stretch/>
        </p:blipFill>
        <p:spPr>
          <a:xfrm>
            <a:off x="187035" y="145472"/>
            <a:ext cx="11539129" cy="34601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402" y="3367738"/>
            <a:ext cx="5456393" cy="349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57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2" t="24242" r="1136" b="15151"/>
          <a:stretch/>
        </p:blipFill>
        <p:spPr>
          <a:xfrm>
            <a:off x="3969327" y="93518"/>
            <a:ext cx="8021782" cy="3429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5" t="38385" r="2686" b="15151"/>
          <a:stretch/>
        </p:blipFill>
        <p:spPr>
          <a:xfrm>
            <a:off x="145473" y="3636818"/>
            <a:ext cx="9548959" cy="322118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5473" y="1808018"/>
            <a:ext cx="3350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OBJECTIVE 2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300534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1" t="26814" r="1963" b="14417"/>
          <a:stretch/>
        </p:blipFill>
        <p:spPr>
          <a:xfrm>
            <a:off x="4166752" y="3273135"/>
            <a:ext cx="7845137" cy="33250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20" t="27915" r="3100" b="9092"/>
          <a:stretch/>
        </p:blipFill>
        <p:spPr>
          <a:xfrm>
            <a:off x="135082" y="124689"/>
            <a:ext cx="7612326" cy="362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69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DF82921-C879-4A83-91F8-D86C49FBA00A}"/>
              </a:ext>
            </a:extLst>
          </p:cNvPr>
          <p:cNvSpPr/>
          <p:nvPr/>
        </p:nvSpPr>
        <p:spPr>
          <a:xfrm>
            <a:off x="1052051" y="2709531"/>
            <a:ext cx="10087897" cy="24384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Key Objective</a:t>
            </a: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To enhance the overall experience for Disney fans and connect to their sentiments by socializing on a global level.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Moreover, to provide a user friendly platform for the mobile and desktop users in order to achieve a convenient shopping environment.</a:t>
            </a:r>
          </a:p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84F881-019F-4AA5-BB5F-3C08EEDD7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27" y="88162"/>
            <a:ext cx="2399857" cy="18256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BB8153-727B-4163-B167-777DB6390E21}"/>
              </a:ext>
            </a:extLst>
          </p:cNvPr>
          <p:cNvSpPr txBox="1"/>
          <p:nvPr/>
        </p:nvSpPr>
        <p:spPr>
          <a:xfrm>
            <a:off x="3179134" y="159534"/>
            <a:ext cx="69111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WALT DISNEY Trades Products/Parks - Customer Sentiments </a:t>
            </a:r>
          </a:p>
          <a:p>
            <a:endParaRPr lang="en-IN" b="1" dirty="0"/>
          </a:p>
          <a:p>
            <a:r>
              <a:rPr lang="en-IN" dirty="0"/>
              <a:t>We trust Walt Disney’s emotional connect with the sentiments of the customers as majority functions are related to </a:t>
            </a:r>
            <a:r>
              <a:rPr lang="en-IN" b="1" dirty="0"/>
              <a:t>small children </a:t>
            </a:r>
            <a:r>
              <a:rPr lang="en-IN" dirty="0"/>
              <a:t>and their </a:t>
            </a:r>
            <a:r>
              <a:rPr lang="en-IN" b="1" dirty="0"/>
              <a:t>parents</a:t>
            </a:r>
            <a:r>
              <a:rPr lang="en-IN" dirty="0"/>
              <a:t>. So it is important to deliver the best experience to all Disney Fans/Customers.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AE1E24-2DE2-4E6E-93C2-2CF9060A4572}"/>
              </a:ext>
            </a:extLst>
          </p:cNvPr>
          <p:cNvCxnSpPr/>
          <p:nvPr/>
        </p:nvCxnSpPr>
        <p:spPr>
          <a:xfrm>
            <a:off x="5560827" y="350875"/>
            <a:ext cx="162678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7F38D27-1700-4279-A7B6-F19AEABE0438}"/>
              </a:ext>
            </a:extLst>
          </p:cNvPr>
          <p:cNvCxnSpPr/>
          <p:nvPr/>
        </p:nvCxnSpPr>
        <p:spPr>
          <a:xfrm>
            <a:off x="3083442" y="159534"/>
            <a:ext cx="0" cy="1754326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08EF6AA-1286-4163-A6E7-A6BECF096EF0}"/>
              </a:ext>
            </a:extLst>
          </p:cNvPr>
          <p:cNvCxnSpPr/>
          <p:nvPr/>
        </p:nvCxnSpPr>
        <p:spPr>
          <a:xfrm>
            <a:off x="3083442" y="159534"/>
            <a:ext cx="700685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956DA95-52A7-44BD-9A1A-26DACDE1EDAA}"/>
              </a:ext>
            </a:extLst>
          </p:cNvPr>
          <p:cNvCxnSpPr>
            <a:cxnSpLocks/>
          </p:cNvCxnSpPr>
          <p:nvPr/>
        </p:nvCxnSpPr>
        <p:spPr>
          <a:xfrm>
            <a:off x="3083442" y="1913860"/>
            <a:ext cx="700685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74234FE-5F6E-431A-93A1-5608410FAC69}"/>
              </a:ext>
            </a:extLst>
          </p:cNvPr>
          <p:cNvCxnSpPr/>
          <p:nvPr/>
        </p:nvCxnSpPr>
        <p:spPr>
          <a:xfrm>
            <a:off x="10090297" y="159534"/>
            <a:ext cx="0" cy="175432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837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5" t="27548" r="1962" b="19008"/>
          <a:stretch/>
        </p:blipFill>
        <p:spPr>
          <a:xfrm>
            <a:off x="124690" y="103909"/>
            <a:ext cx="7678883" cy="30237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11" t="33212" r="3099" b="10584"/>
          <a:stretch/>
        </p:blipFill>
        <p:spPr>
          <a:xfrm>
            <a:off x="3397828" y="3283527"/>
            <a:ext cx="7927286" cy="337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57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1591" t="25692" r="2018" b="11728"/>
          <a:stretch/>
        </p:blipFill>
        <p:spPr>
          <a:xfrm>
            <a:off x="3667676" y="290944"/>
            <a:ext cx="8282070" cy="357016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8870" y="1576231"/>
            <a:ext cx="3350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OBJECTIVE 3 DATA ANALYSIS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1237" t="35315" r="3642" b="27690"/>
          <a:stretch/>
        </p:blipFill>
        <p:spPr>
          <a:xfrm>
            <a:off x="251479" y="4128816"/>
            <a:ext cx="9514752" cy="263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459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9872" t="24416" r="35769" b="17236"/>
          <a:stretch/>
        </p:blipFill>
        <p:spPr>
          <a:xfrm>
            <a:off x="5050516" y="1739338"/>
            <a:ext cx="6524958" cy="48277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4" t="37650" r="2479" b="22313"/>
          <a:stretch/>
        </p:blipFill>
        <p:spPr>
          <a:xfrm>
            <a:off x="394855" y="290946"/>
            <a:ext cx="7221681" cy="214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327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59452" y="235974"/>
            <a:ext cx="10820400" cy="137115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900" b="1" dirty="0">
                <a:solidFill>
                  <a:srgbClr val="FFFF00"/>
                </a:solidFill>
              </a:rPr>
              <a:t>THREE KEY FACTORS THAT AFFECT DISNEY SHOPPING</a:t>
            </a:r>
            <a:br>
              <a:rPr lang="en-US" sz="4900" b="1" dirty="0">
                <a:solidFill>
                  <a:srgbClr val="FFFF00"/>
                </a:solidFill>
              </a:rPr>
            </a:br>
            <a:br>
              <a:rPr lang="en-US" sz="4900" b="1" dirty="0"/>
            </a:br>
            <a:r>
              <a:rPr lang="en-US" dirty="0"/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107594" y="2062716"/>
            <a:ext cx="10130516" cy="2913322"/>
          </a:xfrm>
        </p:spPr>
        <p:txBody>
          <a:bodyPr>
            <a:normAutofit/>
          </a:bodyPr>
          <a:lstStyle/>
          <a:p>
            <a:pPr marL="742950" indent="-742950" algn="l">
              <a:buFont typeface="+mj-lt"/>
              <a:buAutoNum type="arabicPeriod"/>
            </a:pPr>
            <a:r>
              <a:rPr lang="en-US" sz="4000" b="1" dirty="0"/>
              <a:t>First time visitors and purchasers.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US" sz="4000" b="1" dirty="0"/>
              <a:t>Purchase flow on mobile vs desktop.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US" sz="4000" b="1" dirty="0"/>
              <a:t>Web Average Order Value.</a:t>
            </a:r>
          </a:p>
        </p:txBody>
      </p:sp>
    </p:spTree>
    <p:extLst>
      <p:ext uri="{BB962C8B-B14F-4D97-AF65-F5344CB8AC3E}">
        <p14:creationId xmlns:p14="http://schemas.microsoft.com/office/powerpoint/2010/main" val="1997326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12573" y="376446"/>
            <a:ext cx="11986752" cy="1293028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How do first time visitors affect Disney?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14764"/>
            <a:ext cx="10820400" cy="4713753"/>
          </a:xfrm>
        </p:spPr>
        <p:txBody>
          <a:bodyPr/>
          <a:lstStyle/>
          <a:p>
            <a:r>
              <a:rPr lang="en-US" dirty="0"/>
              <a:t>We noticed that , from a total of 172M people, visiting for the first time, only 7.4M people purchase from the website, i.e. about only 4.3% of the first time visitors make a purchase. So how do we get the customers to make a subsequent purchase or a return visit?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557" y="3208194"/>
            <a:ext cx="10058400" cy="327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02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0316" y="0"/>
            <a:ext cx="8610600" cy="1293028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DATA STATUS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036" y="727587"/>
            <a:ext cx="11582399" cy="6130413"/>
          </a:xfrm>
        </p:spPr>
        <p:txBody>
          <a:bodyPr/>
          <a:lstStyle/>
          <a:p>
            <a:r>
              <a:rPr lang="en-US" dirty="0"/>
              <a:t>From the data provided, the most indicative behaviors for a subsequent purchase are:</a:t>
            </a:r>
          </a:p>
          <a:p>
            <a:pPr marL="0" indent="0">
              <a:buNone/>
            </a:pPr>
            <a:r>
              <a:rPr lang="en-US" dirty="0"/>
              <a:t>            A.   “</a:t>
            </a:r>
            <a:r>
              <a:rPr lang="en-US" b="1" dirty="0"/>
              <a:t>ADD TO WISHLIST”                                     B.  “SAVE FOR LATER”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15" y="1579151"/>
            <a:ext cx="10556248" cy="32268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8304" y="5112798"/>
            <a:ext cx="112138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we observe, more percentage of people use “add to wish list” as compared to “save for later”.</a:t>
            </a:r>
          </a:p>
          <a:p>
            <a:r>
              <a:rPr lang="en-US" dirty="0"/>
              <a:t>Contradictorily, the percentage of people who purchase from the latter are more. This is due to the </a:t>
            </a:r>
          </a:p>
          <a:p>
            <a:r>
              <a:rPr lang="en-US" dirty="0"/>
              <a:t>layout of the cart and product detail page.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140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56208" y="5343429"/>
            <a:ext cx="5116948" cy="13415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u="sng" dirty="0">
                <a:latin typeface="Colonna MT" panose="04020805060202030203" pitchFamily="82" charset="0"/>
              </a:rPr>
              <a:t>SO HOW DO THESE FACTORS MAKE AN IMPACT ON THE  PURCHASE FLOW ON MOBILE VS DESKTOP?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3021" y="1032239"/>
            <a:ext cx="511694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Provide and analyze customer ratings to get knowledge about the customers who will return in order to target them.</a:t>
            </a:r>
            <a:endParaRPr lang="en-US" dirty="0"/>
          </a:p>
          <a:p>
            <a:pPr lvl="0"/>
            <a:endParaRPr lang="en-US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/>
              <a:t>Continue to engage with targeted post-purchase messaging.</a:t>
            </a:r>
          </a:p>
          <a:p>
            <a:pPr lvl="0"/>
            <a:endParaRPr lang="en-US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/>
              <a:t>Incentivize a second purchase by providing discounts, offers and promo codes fore the first time buyers.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Optimize product suggestions by keeping a track on the products the consumer is most interested in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 Deploy retargeting the audience who abandon their carts by sending out messages like “Few left” or “Save upto” to increase conversions.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71701" y="5414044"/>
            <a:ext cx="43007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Bodoni MT" panose="02070603080606020203" pitchFamily="18" charset="0"/>
              </a:rPr>
              <a:t>SO HOW DO  INCREASE IN SUBSEQUENT PURCHASES  MAKE AN IMPACT ON THE  PURCHASE FLOW ON MOBILE VS DESKTOP?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1560" y="303141"/>
            <a:ext cx="54184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HOW TO ENCOURAGE REPEAT PURCHASES?</a:t>
            </a:r>
            <a:br>
              <a:rPr lang="en-US" b="1" dirty="0">
                <a:solidFill>
                  <a:srgbClr val="FFFF00"/>
                </a:solidFill>
              </a:rPr>
            </a:br>
            <a:endParaRPr lang="en-US" b="1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" t="3836" r="13435" b="36959"/>
          <a:stretch/>
        </p:blipFill>
        <p:spPr>
          <a:xfrm>
            <a:off x="6132037" y="575928"/>
            <a:ext cx="3051907" cy="135072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037" y="2733964"/>
            <a:ext cx="2901128" cy="156605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347" y="1529609"/>
            <a:ext cx="2099031" cy="139680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060" y="3868001"/>
            <a:ext cx="2449603" cy="1281959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5523345" y="1529609"/>
            <a:ext cx="5080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523345" y="2235200"/>
            <a:ext cx="37987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4996873" y="3454400"/>
            <a:ext cx="1034557" cy="92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809673" y="4765964"/>
            <a:ext cx="3374271" cy="18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523345" y="2235200"/>
            <a:ext cx="0" cy="3879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032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5400000">
            <a:off x="9750370" y="700389"/>
            <a:ext cx="2107545" cy="706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99329" y="1588616"/>
            <a:ext cx="5800435" cy="6095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695B6C-8376-4F0A-982F-CA6F6A802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47" y="143233"/>
            <a:ext cx="11536653" cy="748145"/>
          </a:xfrm>
        </p:spPr>
        <p:txBody>
          <a:bodyPr/>
          <a:lstStyle/>
          <a:p>
            <a:r>
              <a:rPr lang="en-IN" sz="4000" b="1" dirty="0"/>
              <a:t>  </a:t>
            </a:r>
            <a:r>
              <a:rPr lang="en-IN" sz="2800" b="1" dirty="0">
                <a:solidFill>
                  <a:srgbClr val="FFFF00"/>
                </a:solidFill>
              </a:rPr>
              <a:t>ANALYSIS OF PURCHASE FLOW ON MOBILE VS DESKTOP</a:t>
            </a:r>
            <a:br>
              <a:rPr lang="en-IN" sz="4000" b="1" dirty="0"/>
            </a:br>
            <a:br>
              <a:rPr lang="en-IN" sz="2400" dirty="0"/>
            </a:br>
            <a:endParaRPr lang="en-IN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9" t="42505" r="36534" b="18261"/>
          <a:stretch/>
        </p:blipFill>
        <p:spPr>
          <a:xfrm>
            <a:off x="6099328" y="2198148"/>
            <a:ext cx="5800435" cy="30814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7529" y="1075039"/>
            <a:ext cx="5735089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It is noted that, if a user </a:t>
            </a:r>
            <a:r>
              <a:rPr lang="en-IN" sz="2000" b="1" u="sng" dirty="0"/>
              <a:t>adds product to cart</a:t>
            </a:r>
            <a:r>
              <a:rPr lang="en-IN" sz="2000" b="1" dirty="0"/>
              <a:t> </a:t>
            </a:r>
            <a:r>
              <a:rPr lang="en-IN" sz="2000" dirty="0"/>
              <a:t>there is </a:t>
            </a:r>
            <a:r>
              <a:rPr lang="en-IN" sz="2000" b="1" u="sng" dirty="0"/>
              <a:t>49.8%</a:t>
            </a:r>
            <a:r>
              <a:rPr lang="en-IN" sz="2000" dirty="0"/>
              <a:t> chance that the user will  </a:t>
            </a:r>
            <a:r>
              <a:rPr lang="en-IN" sz="2000" b="1" u="sng" dirty="0"/>
              <a:t>purchase it,</a:t>
            </a:r>
            <a:r>
              <a:rPr lang="en-IN" sz="2000" dirty="0"/>
              <a:t> which is </a:t>
            </a:r>
            <a:r>
              <a:rPr lang="en-IN" sz="2000" b="1" u="sng" dirty="0"/>
              <a:t>increased by 29%</a:t>
            </a:r>
            <a:r>
              <a:rPr lang="en-IN" sz="2000" dirty="0"/>
              <a:t> if the user </a:t>
            </a:r>
            <a:r>
              <a:rPr lang="en-IN" sz="2000" b="1" u="sng" dirty="0"/>
              <a:t>adds it to the wishlist </a:t>
            </a:r>
            <a:r>
              <a:rPr lang="en-IN" sz="2000" dirty="0"/>
              <a:t>before purchasing. Additionally, if a customer reaches </a:t>
            </a:r>
            <a:r>
              <a:rPr lang="en-IN" sz="2000" b="1" dirty="0"/>
              <a:t>“checkouts” </a:t>
            </a:r>
            <a:r>
              <a:rPr lang="en-IN" sz="2000" dirty="0"/>
              <a:t>page, there is </a:t>
            </a:r>
            <a:r>
              <a:rPr lang="en-IN" sz="2000" b="1" u="sng" dirty="0"/>
              <a:t>71.4%</a:t>
            </a:r>
            <a:r>
              <a:rPr lang="en-IN" sz="2000" dirty="0"/>
              <a:t> chance of a purchase.</a:t>
            </a:r>
          </a:p>
          <a:p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Considering overall visits, as seen earlier, </a:t>
            </a:r>
            <a:r>
              <a:rPr lang="en-IN" sz="2000" b="1" u="sng" dirty="0"/>
              <a:t>visitors through mobile are more than the visitors on desktop</a:t>
            </a:r>
            <a:r>
              <a:rPr lang="en-IN" sz="2000" dirty="0"/>
              <a:t>. Yet, looking at our purchase ratio, </a:t>
            </a:r>
            <a:r>
              <a:rPr lang="en-IN" sz="2000" b="1" u="sng" dirty="0"/>
              <a:t>mobile users</a:t>
            </a:r>
            <a:r>
              <a:rPr lang="en-IN" sz="2000" u="sng" dirty="0"/>
              <a:t>’ </a:t>
            </a:r>
            <a:r>
              <a:rPr lang="en-IN" sz="2000" dirty="0"/>
              <a:t>ratio sum </a:t>
            </a:r>
            <a:r>
              <a:rPr lang="en-IN" sz="2000" dirty="0" err="1"/>
              <a:t>upto</a:t>
            </a:r>
            <a:r>
              <a:rPr lang="en-IN" sz="2000" dirty="0"/>
              <a:t> </a:t>
            </a:r>
            <a:r>
              <a:rPr lang="en-IN" sz="2000" b="1" u="sng" dirty="0"/>
              <a:t>16.3%</a:t>
            </a:r>
            <a:r>
              <a:rPr lang="en-IN" sz="2000" dirty="0"/>
              <a:t> while </a:t>
            </a:r>
            <a:r>
              <a:rPr lang="en-IN" sz="2000" b="1" u="sng" dirty="0"/>
              <a:t>desktop users</a:t>
            </a:r>
            <a:r>
              <a:rPr lang="en-IN" sz="2000" dirty="0"/>
              <a:t>’ make around </a:t>
            </a:r>
            <a:r>
              <a:rPr lang="en-IN" sz="2000" b="1" u="sng" dirty="0"/>
              <a:t>25.8% </a:t>
            </a:r>
            <a:r>
              <a:rPr lang="en-IN" sz="2000" dirty="0"/>
              <a:t>which is seemingly larger than the former observation.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6682289" y="1570216"/>
            <a:ext cx="4837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DIFFERENCES BETWEEN PURCHASE  FLOW ON MOBILE VS DESKTOP</a:t>
            </a:r>
          </a:p>
        </p:txBody>
      </p:sp>
    </p:spTree>
    <p:extLst>
      <p:ext uri="{BB962C8B-B14F-4D97-AF65-F5344CB8AC3E}">
        <p14:creationId xmlns:p14="http://schemas.microsoft.com/office/powerpoint/2010/main" val="46441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34109" y="73891"/>
            <a:ext cx="6253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IMPROVISATIONS TO BE DONE FOR DISNEY-WEB ON MOBILE VS DESKTOP</a:t>
            </a:r>
          </a:p>
        </p:txBody>
      </p:sp>
      <p:sp>
        <p:nvSpPr>
          <p:cNvPr id="9" name="AutoShape 4" descr="blob:https://web.whatsapp.com/aa0d5eff-0b7e-44d5-aee7-adec5f2393e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581" y="673979"/>
            <a:ext cx="4375280" cy="162587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5575" y="993932"/>
            <a:ext cx="735820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“Offers &amp; Promo code” segment to be added on </a:t>
            </a:r>
            <a:r>
              <a:rPr lang="en-US" b="1" dirty="0"/>
              <a:t>Product Detail Page </a:t>
            </a:r>
            <a:r>
              <a:rPr lang="en-US" dirty="0"/>
              <a:t>along side with the cart to bring the attention of “unsure” customers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Deploy smaller and fewer menus on the mobile </a:t>
            </a:r>
            <a:r>
              <a:rPr lang="en-US" dirty="0"/>
              <a:t>as it is found through surveys that mobile users enjoy it when there are fewer menus to jump to a particular product.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“Free shipping for orders upto $75” segment to be added on the desktop</a:t>
            </a:r>
            <a:r>
              <a:rPr lang="en-US" dirty="0"/>
              <a:t> (already present on mobile)</a:t>
            </a:r>
            <a:r>
              <a:rPr lang="en-US" b="1" dirty="0"/>
              <a:t> </a:t>
            </a:r>
            <a:r>
              <a:rPr lang="en-US" dirty="0"/>
              <a:t>to encourage the consumers to buy more products in an attempt to get free shipping.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b="1" dirty="0"/>
              <a:t>You may also like</a:t>
            </a:r>
            <a:r>
              <a:rPr lang="en-US" dirty="0"/>
              <a:t>” suggestions should be </a:t>
            </a:r>
          </a:p>
          <a:p>
            <a:r>
              <a:rPr lang="en-US" dirty="0"/>
              <a:t>     </a:t>
            </a:r>
            <a:r>
              <a:rPr lang="en-US" b="1" dirty="0"/>
              <a:t>similar to the category </a:t>
            </a:r>
            <a:r>
              <a:rPr lang="en-US" dirty="0"/>
              <a:t>the user is</a:t>
            </a:r>
          </a:p>
          <a:p>
            <a:r>
              <a:rPr lang="en-US" dirty="0"/>
              <a:t>     searching, which is not found on</a:t>
            </a:r>
          </a:p>
          <a:p>
            <a:r>
              <a:rPr lang="en-US" dirty="0"/>
              <a:t>     most products.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675" y="2606814"/>
            <a:ext cx="4379186" cy="13795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7" t="12439" r="40590" b="4524"/>
          <a:stretch/>
        </p:blipFill>
        <p:spPr>
          <a:xfrm>
            <a:off x="5303251" y="4379756"/>
            <a:ext cx="2473100" cy="208624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" t="39378" r="10038" b="12435"/>
          <a:stretch/>
        </p:blipFill>
        <p:spPr>
          <a:xfrm>
            <a:off x="7560675" y="4379757"/>
            <a:ext cx="4544556" cy="208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24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976F164-4672-4CB4-878F-4B9076460939}"/>
              </a:ext>
            </a:extLst>
          </p:cNvPr>
          <p:cNvSpPr/>
          <p:nvPr/>
        </p:nvSpPr>
        <p:spPr>
          <a:xfrm>
            <a:off x="948812" y="83575"/>
            <a:ext cx="9045678" cy="7177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LET US NOW DIVE INTO THE DEEP OCEAN OF REVENUE AND WEB AVERAGE ORDER VALUE (AOV)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FBE45C-22BB-46EF-95AA-1CF546D94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2" y="893429"/>
            <a:ext cx="5678130" cy="4279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84152A-3A55-4615-9688-6B89EB36C3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93430"/>
            <a:ext cx="5967258" cy="427964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808C38B-2CC1-49E9-9C97-97AF5FC89BFB}"/>
              </a:ext>
            </a:extLst>
          </p:cNvPr>
          <p:cNvSpPr/>
          <p:nvPr/>
        </p:nvSpPr>
        <p:spPr>
          <a:xfrm>
            <a:off x="247496" y="5305809"/>
            <a:ext cx="5472820" cy="1468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There is no doubt that the </a:t>
            </a:r>
            <a:r>
              <a:rPr lang="en-US" sz="2000" b="1" u="sng" dirty="0"/>
              <a:t>major chunk </a:t>
            </a:r>
            <a:r>
              <a:rPr lang="en-US" sz="2000" dirty="0"/>
              <a:t>of a revenue is gained from </a:t>
            </a:r>
            <a:r>
              <a:rPr lang="en-US" sz="2000" b="1" u="sng" dirty="0"/>
              <a:t>USA</a:t>
            </a:r>
            <a:r>
              <a:rPr lang="en-US" sz="2000" dirty="0"/>
              <a:t> which leads to paying close attention to the people of USA and connect them through </a:t>
            </a:r>
            <a:r>
              <a:rPr lang="en-US" sz="2000" b="1" u="sng" dirty="0"/>
              <a:t>emotions and sentiments</a:t>
            </a:r>
            <a:r>
              <a:rPr lang="en-US" sz="2000" b="1" dirty="0"/>
              <a:t>.</a:t>
            </a:r>
            <a:endParaRPr lang="en-IN" sz="20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199FB1-41B6-4A49-9496-08567F53A0B2}"/>
              </a:ext>
            </a:extLst>
          </p:cNvPr>
          <p:cNvSpPr/>
          <p:nvPr/>
        </p:nvSpPr>
        <p:spPr>
          <a:xfrm>
            <a:off x="6209415" y="5265174"/>
            <a:ext cx="5659656" cy="15092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Walt Disney cannot stop only at USA. </a:t>
            </a:r>
          </a:p>
          <a:p>
            <a:pPr algn="ctr"/>
            <a:r>
              <a:rPr lang="en-US" sz="2000" dirty="0"/>
              <a:t>As observed most of the part of the world is not contributing in Disney, therefore,</a:t>
            </a:r>
          </a:p>
          <a:p>
            <a:pPr algn="ctr"/>
            <a:r>
              <a:rPr lang="en-US" sz="2000" b="1" u="sng" dirty="0"/>
              <a:t>to shift more focus to the rest of the world is equally challenging and vital. </a:t>
            </a:r>
            <a:endParaRPr lang="en-IN" sz="2000" b="1" u="sng" dirty="0"/>
          </a:p>
        </p:txBody>
      </p:sp>
    </p:spTree>
    <p:extLst>
      <p:ext uri="{BB962C8B-B14F-4D97-AF65-F5344CB8AC3E}">
        <p14:creationId xmlns:p14="http://schemas.microsoft.com/office/powerpoint/2010/main" val="24906193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1909</TotalTime>
  <Words>1147</Words>
  <Application>Microsoft Office PowerPoint</Application>
  <PresentationFormat>Widescreen</PresentationFormat>
  <Paragraphs>112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Arial Black</vt:lpstr>
      <vt:lpstr>Bodoni MT</vt:lpstr>
      <vt:lpstr>Calibri</vt:lpstr>
      <vt:lpstr>Century Gothic</vt:lpstr>
      <vt:lpstr>Colonna MT</vt:lpstr>
      <vt:lpstr>Times New Roman</vt:lpstr>
      <vt:lpstr>Wingdings 3</vt:lpstr>
      <vt:lpstr>Ion</vt:lpstr>
      <vt:lpstr> ADOBE ANALYTICS WORKSPACE</vt:lpstr>
      <vt:lpstr>PowerPoint Presentation</vt:lpstr>
      <vt:lpstr>THREE KEY FACTORS THAT AFFECT DISNEY SHOPPING   </vt:lpstr>
      <vt:lpstr>How do first time visitors affect Disney?</vt:lpstr>
      <vt:lpstr>DATA STATUS </vt:lpstr>
      <vt:lpstr>PowerPoint Presentation</vt:lpstr>
      <vt:lpstr>  ANALYSIS OF PURCHASE FLOW ON MOBILE VS DESKTOP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young intellects</dc:title>
  <dc:creator>Sanika Deshmukkh</dc:creator>
  <cp:lastModifiedBy>nikhil sehgal</cp:lastModifiedBy>
  <cp:revision>92</cp:revision>
  <dcterms:created xsi:type="dcterms:W3CDTF">2021-10-04T16:10:11Z</dcterms:created>
  <dcterms:modified xsi:type="dcterms:W3CDTF">2023-07-08T08:41:33Z</dcterms:modified>
</cp:coreProperties>
</file>